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54" r:id="rId2"/>
    <p:sldId id="433" r:id="rId3"/>
    <p:sldId id="430" r:id="rId4"/>
    <p:sldId id="437" r:id="rId5"/>
    <p:sldId id="432" r:id="rId6"/>
    <p:sldId id="438" r:id="rId7"/>
    <p:sldId id="441" r:id="rId8"/>
    <p:sldId id="434" r:id="rId9"/>
    <p:sldId id="443" r:id="rId10"/>
    <p:sldId id="439" r:id="rId11"/>
    <p:sldId id="442" r:id="rId12"/>
    <p:sldId id="444" r:id="rId13"/>
    <p:sldId id="445" r:id="rId14"/>
    <p:sldId id="446"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9" autoAdjust="0"/>
    <p:restoredTop sz="76281" autoAdjust="0"/>
  </p:normalViewPr>
  <p:slideViewPr>
    <p:cSldViewPr snapToGrid="0">
      <p:cViewPr varScale="1">
        <p:scale>
          <a:sx n="97" d="100"/>
          <a:sy n="97" d="100"/>
        </p:scale>
        <p:origin x="-1950" y="-96"/>
      </p:cViewPr>
      <p:guideLst>
        <p:guide orient="horz" pos="1219"/>
        <p:guide orient="horz" pos="147"/>
        <p:guide orient="horz"/>
        <p:guide orient="horz" pos="3756"/>
        <p:guide pos="339"/>
        <p:guide pos="5633"/>
      </p:guideLst>
    </p:cSldViewPr>
  </p:slideViewPr>
  <p:notesTextViewPr>
    <p:cViewPr>
      <p:scale>
        <a:sx n="122" d="100"/>
        <a:sy n="122" d="100"/>
      </p:scale>
      <p:origin x="0" y="0"/>
    </p:cViewPr>
  </p:notesTextViewPr>
  <p:sorterViewPr>
    <p:cViewPr>
      <p:scale>
        <a:sx n="100" d="100"/>
        <a:sy n="100" d="100"/>
      </p:scale>
      <p:origin x="0" y="0"/>
    </p:cViewPr>
  </p:sorterViewPr>
  <p:notesViewPr>
    <p:cSldViewPr snapToGrid="0">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56C34F3-4E32-4473-9BB8-4D61D80474F8}" type="datetimeFigureOut">
              <a:rPr lang="nl-NL"/>
              <a:pPr>
                <a:defRPr/>
              </a:pPr>
              <a:t>20-5-2015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C3FB661-D8C0-45AE-8CCE-6C810CC936D0}" type="slidenum">
              <a:rPr lang="nl-NL"/>
              <a:pPr>
                <a:defRPr/>
              </a:pPr>
              <a:t>‹#›</a:t>
            </a:fld>
            <a:endParaRPr lang="nl-NL"/>
          </a:p>
        </p:txBody>
      </p:sp>
    </p:spTree>
    <p:extLst>
      <p:ext uri="{BB962C8B-B14F-4D97-AF65-F5344CB8AC3E}">
        <p14:creationId xmlns:p14="http://schemas.microsoft.com/office/powerpoint/2010/main" val="26340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ECB4972-41B6-4A14-AAA6-9C66D2AD92B4}" type="datetimeFigureOut">
              <a:rPr lang="en-GB"/>
              <a:pPr>
                <a:defRPr/>
              </a:pPr>
              <a:t>20/05/2015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41F3CB1-D075-420F-AB80-C315EF4EF379}" type="slidenum">
              <a:rPr lang="en-GB"/>
              <a:pPr>
                <a:defRPr/>
              </a:pPr>
              <a:t>‹#›</a:t>
            </a:fld>
            <a:endParaRPr lang="en-GB"/>
          </a:p>
        </p:txBody>
      </p:sp>
    </p:spTree>
    <p:extLst>
      <p:ext uri="{BB962C8B-B14F-4D97-AF65-F5344CB8AC3E}">
        <p14:creationId xmlns:p14="http://schemas.microsoft.com/office/powerpoint/2010/main" val="3628353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Tx/>
              <a:buChar char="-"/>
              <a:defRPr/>
            </a:pPr>
            <a:r>
              <a:rPr lang="en-US" dirty="0" smtClean="0"/>
              <a:t>In the interest of illustrating some approaches selected for practical implementation of forest cover monitoring around the tropical countries, three country examples are presented  in the following slides.</a:t>
            </a:r>
          </a:p>
          <a:p>
            <a:pPr marL="0" indent="0">
              <a:buFontTx/>
              <a:buNone/>
              <a:defRPr/>
            </a:pPr>
            <a:endParaRPr lang="en-US" dirty="0" smtClean="0"/>
          </a:p>
          <a:p>
            <a:pPr marL="171450" indent="-171450">
              <a:buFontTx/>
              <a:buChar char="-"/>
              <a:defRPr/>
            </a:pPr>
            <a:r>
              <a:rPr lang="en-US" dirty="0" smtClean="0"/>
              <a:t>The examples are deliberately selected to include different kinds of approaches</a:t>
            </a:r>
            <a:r>
              <a:rPr lang="en-US" baseline="0" dirty="0" smtClean="0"/>
              <a:t> in order </a:t>
            </a:r>
            <a:r>
              <a:rPr lang="en-US" dirty="0" smtClean="0"/>
              <a:t>to highlight the variability of possibilities in the practical implementation of national level forest cover monitoring.</a:t>
            </a:r>
          </a:p>
          <a:p>
            <a:pPr marL="0" indent="0">
              <a:buFontTx/>
              <a:buNone/>
              <a:defRPr/>
            </a:pPr>
            <a:endParaRPr lang="en-US" dirty="0" smtClean="0"/>
          </a:p>
          <a:p>
            <a:pPr marL="171450" indent="-171450">
              <a:buFontTx/>
              <a:buChar char="-"/>
              <a:defRPr/>
            </a:pPr>
            <a:r>
              <a:rPr lang="en-US" dirty="0" smtClean="0"/>
              <a:t>Three approaches implemented at national/regional level are highlighted: </a:t>
            </a:r>
          </a:p>
          <a:p>
            <a:pPr>
              <a:defRPr/>
            </a:pPr>
            <a:r>
              <a:rPr lang="en-US" dirty="0" smtClean="0"/>
              <a:t>	1) The Brazilian forest monitoring </a:t>
            </a:r>
            <a:r>
              <a:rPr lang="en-US" dirty="0" smtClean="0"/>
              <a:t>system called PRODES, </a:t>
            </a:r>
            <a:r>
              <a:rPr lang="en-US" dirty="0" smtClean="0"/>
              <a:t>which produces annual wall-to-wall estimates of deforestation in the legal </a:t>
            </a:r>
            <a:r>
              <a:rPr lang="en-US" dirty="0" smtClean="0"/>
              <a:t>Amazon.</a:t>
            </a:r>
            <a:endParaRPr lang="en-US" dirty="0" smtClean="0"/>
          </a:p>
          <a:p>
            <a:pPr>
              <a:defRPr/>
            </a:pPr>
            <a:r>
              <a:rPr lang="en-US" dirty="0" smtClean="0"/>
              <a:t>	2) The Indian national biannual forest cover assessment, which produces biannual forest cover and deforestation maps</a:t>
            </a:r>
          </a:p>
          <a:p>
            <a:pPr>
              <a:defRPr/>
            </a:pPr>
            <a:r>
              <a:rPr lang="en-GB" dirty="0" smtClean="0"/>
              <a:t> 	3) An example of JRC-FAO sampling based regional level deforestation monitoring approach in the Congo basin in Africa.</a:t>
            </a:r>
          </a:p>
          <a:p>
            <a:pPr>
              <a:defRPr/>
            </a:pPr>
            <a:endParaRPr lang="en-GB" dirty="0" smtClean="0"/>
          </a:p>
          <a:p>
            <a:pPr>
              <a:defRPr/>
            </a:pPr>
            <a:r>
              <a:rPr lang="en-GB" sz="1200" kern="1200" dirty="0" smtClean="0">
                <a:solidFill>
                  <a:schemeClr val="tx1"/>
                </a:solidFill>
                <a:effectLst/>
                <a:latin typeface="+mn-lt"/>
                <a:ea typeface="+mn-ea"/>
                <a:cs typeface="+mn-cs"/>
              </a:rPr>
              <a:t>General sources:</a:t>
            </a:r>
          </a:p>
          <a:p>
            <a:pPr marL="0" indent="0">
              <a:buFontTx/>
              <a:buNone/>
              <a:defRPr/>
            </a:pPr>
            <a:r>
              <a:rPr lang="en-GB" sz="1200" kern="1200" dirty="0" err="1" smtClean="0">
                <a:solidFill>
                  <a:schemeClr val="tx1"/>
                </a:solidFill>
                <a:effectLst/>
                <a:latin typeface="+mn-lt"/>
                <a:ea typeface="+mn-ea"/>
                <a:cs typeface="+mn-cs"/>
              </a:rPr>
              <a:t>Achard</a:t>
            </a:r>
            <a:r>
              <a:rPr lang="en-GB" sz="1200" kern="1200" dirty="0" smtClean="0">
                <a:solidFill>
                  <a:schemeClr val="tx1"/>
                </a:solidFill>
                <a:effectLst/>
                <a:latin typeface="+mn-lt"/>
                <a:ea typeface="+mn-ea"/>
                <a:cs typeface="+mn-cs"/>
              </a:rPr>
              <a:t> et al (2014); </a:t>
            </a:r>
          </a:p>
          <a:p>
            <a:pPr marL="0" indent="0">
              <a:buFontTx/>
              <a:buNone/>
              <a:defRPr/>
            </a:pPr>
            <a:r>
              <a:rPr lang="en-US" sz="1200" kern="1200" dirty="0" smtClean="0">
                <a:solidFill>
                  <a:schemeClr val="tx1"/>
                </a:solidFill>
                <a:effectLst/>
                <a:latin typeface="+mn-lt"/>
                <a:ea typeface="+mn-ea"/>
                <a:cs typeface="+mn-cs"/>
              </a:rPr>
              <a:t>Eva et al. 2010;</a:t>
            </a:r>
          </a:p>
          <a:p>
            <a:pPr marL="0" indent="0">
              <a:buFontTx/>
              <a:buNone/>
              <a:defRPr/>
            </a:pPr>
            <a:r>
              <a:rPr lang="en-US" sz="1200" kern="1200" dirty="0" smtClean="0">
                <a:solidFill>
                  <a:schemeClr val="tx1"/>
                </a:solidFill>
                <a:effectLst/>
                <a:latin typeface="+mn-lt"/>
                <a:ea typeface="+mn-ea"/>
                <a:cs typeface="+mn-cs"/>
              </a:rPr>
              <a:t>Government of Brazil 2014. </a:t>
            </a:r>
            <a:endParaRPr lang="en-US" dirty="0" smtClean="0"/>
          </a:p>
          <a:p>
            <a:pPr>
              <a:defRPr/>
            </a:pPr>
            <a:endParaRPr lang="en-US" dirty="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474EFF-133A-47FD-89F6-CD77EB8FCC68}" type="slidenum">
              <a:rPr lang="en-GB" smtClean="0"/>
              <a:pPr/>
              <a:t>2</a:t>
            </a:fld>
            <a:endParaRPr lang="en-GB" smtClean="0"/>
          </a:p>
        </p:txBody>
      </p:sp>
    </p:spTree>
    <p:extLst>
      <p:ext uri="{BB962C8B-B14F-4D97-AF65-F5344CB8AC3E}">
        <p14:creationId xmlns:p14="http://schemas.microsoft.com/office/powerpoint/2010/main" val="13606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dirty="0" smtClean="0"/>
              <a:t>The Brazilian Amazon covers an area of approximately 5 million km</a:t>
            </a:r>
            <a:r>
              <a:rPr lang="en-US" baseline="30000" dirty="0" smtClean="0"/>
              <a:t>2</a:t>
            </a:r>
            <a:r>
              <a:rPr lang="en-US" dirty="0" smtClean="0"/>
              <a:t>, large enough to cover all of Western Europe. Around 4 million km</a:t>
            </a:r>
            <a:r>
              <a:rPr lang="en-US" baseline="30000" dirty="0" smtClean="0"/>
              <a:t>2</a:t>
            </a:r>
            <a:r>
              <a:rPr lang="en-US" dirty="0" smtClean="0"/>
              <a:t> of the Brazilian Amazon is covered by forests. The Government of Brazil decided to generate periodic estimates of the extent and rate of gross deforestation in the </a:t>
            </a:r>
            <a:r>
              <a:rPr lang="en-US" dirty="0" smtClean="0"/>
              <a:t>Amazon.</a:t>
            </a:r>
            <a:r>
              <a:rPr lang="en-US" baseline="0" dirty="0" smtClean="0"/>
              <a:t> This task c</a:t>
            </a:r>
            <a:r>
              <a:rPr lang="en-US" dirty="0" smtClean="0"/>
              <a:t>ould </a:t>
            </a:r>
            <a:r>
              <a:rPr lang="en-US" dirty="0" smtClean="0"/>
              <a:t>never be conducted without the use of space technology</a:t>
            </a:r>
            <a:r>
              <a:rPr lang="en-US" dirty="0" smtClean="0"/>
              <a:t>.</a:t>
            </a:r>
            <a:endParaRPr lang="en-US" dirty="0" smtClean="0"/>
          </a:p>
          <a:p>
            <a:pPr marL="0" indent="0">
              <a:buFontTx/>
              <a:buNone/>
            </a:pPr>
            <a:endParaRPr lang="en-US" dirty="0" smtClean="0"/>
          </a:p>
          <a:p>
            <a:pPr marL="171450" indent="-171450">
              <a:buFontTx/>
              <a:buChar char="-"/>
            </a:pPr>
            <a:r>
              <a:rPr lang="en-US" sz="1200" kern="1200" dirty="0" smtClean="0">
                <a:solidFill>
                  <a:schemeClr val="tx1"/>
                </a:solidFill>
                <a:effectLst/>
                <a:latin typeface="+mn-lt"/>
                <a:ea typeface="+mn-ea"/>
                <a:cs typeface="+mn-cs"/>
              </a:rPr>
              <a:t>The Brazilian National Institute for Space Research (INPE) produces annual estimates of deforestation in the legal Amazon from a comprehensive annual national monitoring program called PRODES. The first complete assessment by INPE was undertaken in 1978 using Landsat MSS images. Annual assessments have been conducted since 1988. For each assessment, up to 220 Landsat satellite images are acquired around August and analyzed. Results of the analysis of the satellite imagery are published every year. Spatially explicit results of the analysis are also publicly available. (See http://www.obt.inpe.br/prodes/.).</a:t>
            </a:r>
          </a:p>
          <a:p>
            <a:pPr marL="0" indent="0">
              <a:buFontTx/>
              <a:buNone/>
            </a:pPr>
            <a:endParaRPr lang="en-GB"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For best detail and so as to profit from the dry weather conditions of the summer for cloud-free satellite images, the interpretation is carried out once a year starting around August, with the release of preliminary estimates (based on critical areas) foreseen in December of that same year. The final results are published some time the following year. </a:t>
            </a:r>
          </a:p>
          <a:p>
            <a:pPr marL="0" indent="0">
              <a:buFontTx/>
              <a:buNone/>
            </a:pPr>
            <a:endParaRPr lang="en-GB"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PRODES also provides the spatial distribution of critical areas (in terms of deforestation) in the Amazon. As an example, for the period August 1, 2007 to August 1, 2008, more than 90% of the deforestation was concentrated in 87 of the 214 satellite images analyzed. PRODES uses imagery from TM </a:t>
            </a:r>
            <a:r>
              <a:rPr lang="en-US" sz="1200" kern="1200" dirty="0" smtClean="0">
                <a:solidFill>
                  <a:schemeClr val="tx1"/>
                </a:solidFill>
                <a:effectLst/>
                <a:latin typeface="+mn-lt"/>
                <a:ea typeface="+mn-ea"/>
                <a:cs typeface="+mn-cs"/>
              </a:rPr>
              <a:t>(thematic mapper) sensors </a:t>
            </a:r>
            <a:r>
              <a:rPr lang="en-US" sz="1200" kern="1200" dirty="0" smtClean="0">
                <a:solidFill>
                  <a:schemeClr val="tx1"/>
                </a:solidFill>
                <a:effectLst/>
                <a:latin typeface="+mn-lt"/>
                <a:ea typeface="+mn-ea"/>
                <a:cs typeface="+mn-cs"/>
              </a:rPr>
              <a:t>onboard Landsat satellites, sensors of DMC satellites, and CCD </a:t>
            </a:r>
            <a:r>
              <a:rPr lang="en-US" sz="1200" kern="1200" dirty="0" smtClean="0">
                <a:solidFill>
                  <a:schemeClr val="tx1"/>
                </a:solidFill>
                <a:effectLst/>
                <a:latin typeface="+mn-lt"/>
                <a:ea typeface="+mn-ea"/>
                <a:cs typeface="+mn-cs"/>
              </a:rPr>
              <a:t>sensors (</a:t>
            </a:r>
            <a:r>
              <a:rPr lang="en-GB" dirty="0" smtClean="0"/>
              <a:t>High Resolution CCD Cameras - charge-coupled devices)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CBERS satellites, with a spatial resolution between 20 and 30 meters. </a:t>
            </a:r>
          </a:p>
          <a:p>
            <a:pPr marL="0" indent="0">
              <a:buFontTx/>
              <a:buNone/>
            </a:pPr>
            <a:endParaRPr lang="en-GB" sz="1200" kern="1200" dirty="0" smtClean="0">
              <a:solidFill>
                <a:schemeClr val="tx1"/>
              </a:solidFill>
              <a:effectLst/>
              <a:latin typeface="+mn-lt"/>
              <a:ea typeface="+mn-ea"/>
              <a:cs typeface="+mn-cs"/>
            </a:endParaRPr>
          </a:p>
          <a:p>
            <a:pPr marL="171450" indent="-171450">
              <a:buFontTx/>
              <a:buChar char="-"/>
            </a:pPr>
            <a:r>
              <a:rPr lang="en-GB" sz="1200" kern="1200" dirty="0" smtClean="0">
                <a:solidFill>
                  <a:schemeClr val="tx1"/>
                </a:solidFill>
                <a:effectLst/>
                <a:latin typeface="+mn-lt"/>
                <a:ea typeface="+mn-ea"/>
                <a:cs typeface="+mn-cs"/>
              </a:rPr>
              <a:t>PRODES has quantified approximately 752,000 km</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of deforestation in the Brazilian Amazon through the year 2012, a total that accounts for approximately 19% of the original forest extent.</a:t>
            </a:r>
          </a:p>
          <a:p>
            <a:pPr marL="0" indent="0">
              <a:buFontTx/>
              <a:buNone/>
            </a:pPr>
            <a:endParaRPr lang="en-GB"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mn-ea"/>
                <a:cs typeface="+mn-cs"/>
              </a:rPr>
              <a:t>A new methodological approach based on digital image processing is now in the operational phase. The open source software </a:t>
            </a:r>
            <a:r>
              <a:rPr lang="en-US" sz="1200" kern="1200" dirty="0" err="1" smtClean="0">
                <a:solidFill>
                  <a:schemeClr val="tx1"/>
                </a:solidFill>
                <a:effectLst/>
                <a:latin typeface="+mn-lt"/>
                <a:ea typeface="+mn-ea"/>
                <a:cs typeface="+mn-cs"/>
              </a:rPr>
              <a:t>TerrAmazon</a:t>
            </a:r>
            <a:r>
              <a:rPr lang="en-US" sz="1200" kern="1200" dirty="0" smtClean="0">
                <a:solidFill>
                  <a:schemeClr val="tx1"/>
                </a:solidFill>
                <a:effectLst/>
                <a:latin typeface="+mn-lt"/>
                <a:ea typeface="+mn-ea"/>
                <a:cs typeface="+mn-cs"/>
              </a:rPr>
              <a:t> developed by INPE allows preprocessing and assimilation of remotely sensed data from multiple sources for monitoring deforestation. The system has multitasking capability and allows several users to operate simultaneously. The actual deforestation mapping is performed by visual interpretation and manual digitization of deforested areas with a minimum mapping unit (MMU) of 6.25 hectares.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mn-ea"/>
                <a:cs typeface="+mn-cs"/>
              </a:rPr>
              <a:t>PRODES has around 70 staff members, with a large part of them involved in the visual image analysis. A geo-referenced, </a:t>
            </a:r>
            <a:r>
              <a:rPr lang="en-US" sz="1200" kern="1200" dirty="0" err="1" smtClean="0">
                <a:solidFill>
                  <a:schemeClr val="tx1"/>
                </a:solidFill>
                <a:effectLst/>
                <a:latin typeface="+mn-lt"/>
                <a:ea typeface="+mn-ea"/>
                <a:cs typeface="+mn-cs"/>
              </a:rPr>
              <a:t>multitemporal</a:t>
            </a:r>
            <a:r>
              <a:rPr lang="en-US" sz="1200" kern="1200" dirty="0" smtClean="0">
                <a:solidFill>
                  <a:schemeClr val="tx1"/>
                </a:solidFill>
                <a:effectLst/>
                <a:latin typeface="+mn-lt"/>
                <a:ea typeface="+mn-ea"/>
                <a:cs typeface="+mn-cs"/>
              </a:rPr>
              <a:t> database is produced including a mosaic of deforested areas by states of the Brazilian federation. All results for the period 1997 to 2012 are accessible and can be downloaded from the INPE web site: http://www.obt.inpe.br/prodes</a:t>
            </a:r>
            <a:r>
              <a:rPr lang="en-US" sz="1200" kern="1200" dirty="0" smtClean="0">
                <a:solidFill>
                  <a:schemeClr val="tx1"/>
                </a:solidFill>
                <a:effectLst/>
                <a:latin typeface="+mn-lt"/>
                <a:ea typeface="+mn-ea"/>
                <a:cs typeface="+mn-cs"/>
              </a:rPr>
              <a:t>/.</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mn-ea"/>
                <a:cs typeface="+mn-cs"/>
              </a:rPr>
              <a:t>Notes:</a:t>
            </a:r>
            <a:br>
              <a:rPr lang="en-US" sz="120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DMS = </a:t>
            </a:r>
            <a:r>
              <a:rPr lang="en-GB" b="0" dirty="0" smtClean="0"/>
              <a:t>Disaster Monitoring Constellation</a:t>
            </a:r>
            <a:br>
              <a:rPr lang="en-GB" b="0" dirty="0" smtClean="0"/>
            </a:br>
            <a:r>
              <a:rPr lang="en-GB" b="0" dirty="0" smtClean="0"/>
              <a:t>CBERS</a:t>
            </a:r>
            <a:r>
              <a:rPr lang="en-GB" b="0" baseline="0" dirty="0" smtClean="0"/>
              <a:t> = China-Brazil Earth Resources Satellite</a:t>
            </a:r>
            <a:endParaRPr lang="en-GB" b="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sz="1200" kern="1200" dirty="0" smtClean="0">
              <a:solidFill>
                <a:schemeClr val="tx1"/>
              </a:solidFill>
              <a:effectLst/>
              <a:latin typeface="+mn-lt"/>
              <a:ea typeface="+mn-ea"/>
              <a:cs typeface="+mn-cs"/>
            </a:endParaRPr>
          </a:p>
          <a:p>
            <a:pPr marL="0" indent="0">
              <a:buFontTx/>
              <a:buNone/>
            </a:pPr>
            <a:endParaRPr lang="en-US" dirty="0" smtClean="0"/>
          </a:p>
          <a:p>
            <a:pPr marL="0" indent="0">
              <a:buFontTx/>
              <a:buNone/>
            </a:pPr>
            <a:r>
              <a:rPr lang="en-US" dirty="0" smtClean="0"/>
              <a:t>Sources:</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INPE 2008;</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Shimabukuro et al. </a:t>
            </a:r>
            <a:r>
              <a:rPr lang="en-US" sz="1200" kern="1200" dirty="0" smtClean="0">
                <a:solidFill>
                  <a:schemeClr val="tx1"/>
                </a:solidFill>
                <a:effectLst/>
                <a:latin typeface="+mn-lt"/>
                <a:ea typeface="+mn-ea"/>
                <a:cs typeface="+mn-cs"/>
              </a:rPr>
              <a:t>2012;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Government of Brazil 2014.</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sz="1200" kern="1200" dirty="0" smtClean="0">
              <a:solidFill>
                <a:schemeClr val="tx1"/>
              </a:solidFill>
              <a:effectLst/>
              <a:latin typeface="+mn-lt"/>
              <a:ea typeface="+mn-ea"/>
              <a:cs typeface="+mn-cs"/>
            </a:endParaRPr>
          </a:p>
          <a:p>
            <a:pPr marL="0" indent="0">
              <a:buFontTx/>
              <a:buNone/>
            </a:pPr>
            <a:endParaRPr lang="en-US" dirty="0" smtClean="0"/>
          </a:p>
          <a:p>
            <a:pPr marL="0" indent="0">
              <a:buFontTx/>
              <a:buNone/>
            </a:pPr>
            <a:endParaRPr lang="en-US" dirty="0"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D40BD6-1CCE-4424-B9E2-9CA0919B506A}" type="slidenum">
              <a:rPr lang="en-GB" smtClean="0"/>
              <a:pPr/>
              <a:t>3</a:t>
            </a:fld>
            <a:endParaRPr lang="en-GB" smtClean="0"/>
          </a:p>
        </p:txBody>
      </p:sp>
    </p:spTree>
    <p:extLst>
      <p:ext uri="{BB962C8B-B14F-4D97-AF65-F5344CB8AC3E}">
        <p14:creationId xmlns:p14="http://schemas.microsoft.com/office/powerpoint/2010/main" val="306248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Tx/>
              <a:buChar char="-"/>
              <a:defRPr/>
            </a:pPr>
            <a:r>
              <a:rPr lang="en-GB" noProof="0" dirty="0" smtClean="0"/>
              <a:t>The slide presents an illustration of the PRODES system in use in Brazil for yearly deforestation mapping. The mapping is based on a mosaic of hundreds of Landsat and CBERS images (on the left). Deforestation mapping is performed using this mosaic, and a deforestation map covering the entire Amazon area is produced yearly. The image on the right illustrates the progress of deforestation from 1997 to 2006.</a:t>
            </a:r>
          </a:p>
          <a:p>
            <a:pPr marL="0" indent="0">
              <a:buFontTx/>
              <a:buNone/>
              <a:defRPr/>
            </a:pPr>
            <a:endParaRPr lang="en-GB" noProof="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noProof="0" dirty="0" smtClean="0"/>
              <a:t>In the deforestation map on</a:t>
            </a:r>
            <a:r>
              <a:rPr lang="en-GB" sz="1200" baseline="0" noProof="0" dirty="0" smtClean="0"/>
              <a:t> the right, f</a:t>
            </a:r>
            <a:r>
              <a:rPr lang="en-GB" sz="1200" noProof="0" dirty="0" smtClean="0"/>
              <a:t>orested areas appear in green, nonforest areas appear in violet, and the</a:t>
            </a:r>
            <a:r>
              <a:rPr lang="en-GB" sz="1200" baseline="0" noProof="0" dirty="0" smtClean="0"/>
              <a:t> progression of deforestation 1997-2006 is shown in yellow-orange-red colours from oldest to newest</a:t>
            </a:r>
            <a:r>
              <a:rPr lang="en-GB" sz="1200" noProof="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noProof="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noProof="0" dirty="0" smtClean="0">
                <a:latin typeface="Verdana" pitchFamily="34" charset="0"/>
              </a:rPr>
              <a:t>The</a:t>
            </a:r>
            <a:r>
              <a:rPr lang="en-GB" sz="1200" baseline="0" noProof="0" dirty="0" smtClean="0">
                <a:latin typeface="Verdana" pitchFamily="34" charset="0"/>
              </a:rPr>
              <a:t> deforestation patterns of 1997–2006 are also overlaid on the Landsat mosaic.</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sz="1200" baseline="0" noProof="0" dirty="0" smtClean="0">
              <a:latin typeface="Verdana" pitchFamily="34" charset="0"/>
            </a:endParaRPr>
          </a:p>
          <a:p>
            <a:pPr marL="171450" indent="-171450">
              <a:buFontTx/>
              <a:buChar char="-"/>
            </a:pPr>
            <a:r>
              <a:rPr lang="en-US" sz="1200" kern="1200" dirty="0" smtClean="0">
                <a:solidFill>
                  <a:schemeClr val="tx1"/>
                </a:solidFill>
                <a:effectLst/>
                <a:latin typeface="+mn-lt"/>
                <a:ea typeface="+mn-ea"/>
                <a:cs typeface="+mn-cs"/>
              </a:rPr>
              <a:t>Since May 2004, the Brazilian government also has in operation the DETER (</a:t>
            </a:r>
            <a:r>
              <a:rPr lang="en-US" sz="1200" kern="1200" dirty="0" err="1" smtClean="0">
                <a:solidFill>
                  <a:schemeClr val="tx1"/>
                </a:solidFill>
                <a:effectLst/>
                <a:latin typeface="+mn-lt"/>
                <a:ea typeface="+mn-ea"/>
                <a:cs typeface="+mn-cs"/>
              </a:rPr>
              <a:t>Detecção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Desmatamento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Tempo Real) system to serve as an alert in almost real-time (every 15 days) for deforestation events larger than 25 hectares. The system uses MODIS data (spatial resolution 250 </a:t>
            </a:r>
            <a:r>
              <a:rPr lang="en-US" sz="1200" kern="1200" dirty="0" smtClean="0">
                <a:solidFill>
                  <a:schemeClr val="tx1"/>
                </a:solidFill>
                <a:effectLst/>
                <a:latin typeface="+mn-lt"/>
                <a:ea typeface="+mn-ea"/>
                <a:cs typeface="+mn-cs"/>
              </a:rPr>
              <a:t>meters) </a:t>
            </a:r>
            <a:r>
              <a:rPr lang="en-US" sz="1200" kern="1200" dirty="0" smtClean="0">
                <a:solidFill>
                  <a:schemeClr val="tx1"/>
                </a:solidFill>
                <a:effectLst/>
                <a:latin typeface="+mn-lt"/>
                <a:ea typeface="+mn-ea"/>
                <a:cs typeface="+mn-cs"/>
              </a:rPr>
              <a:t>and WFI data on board CBERS-2 (spatial resolution 260 meters) and a combination of linear spectral mixture modelling and visual analysis. Results are publicly available through http://www.obt.inpe.br/deter/.</a:t>
            </a:r>
          </a:p>
          <a:p>
            <a:pPr marL="0" indent="0">
              <a:buFontTx/>
              <a:buNone/>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In complement to its well-known deforestation monitoring system (PRODES) and its alert system (DETER), a new system has been used since 2007 to monitor forest area changes within forests (forest degradation), particularly burned area, named DEGRAD. Selective logging is the subject of another project, named DETEX. The demand for DEGRAD emerged after recent studies confirmed that logging damages annually an area as large as the area affected by deforestation in this region (i.e., 10,000 to 20,000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/year). The DEGRAD system supports the management and monitoring of large forest concession areas in the Brazilian Amazon. The DEGRAD system is based on the detection of degraded areas detected from the DETER alarm system. Likes PRODES, DEGRAD is using Landsat TM and CBERS data with a minimum mapping unit of 6.25 hectares. Degraded areas have been estimated for Brazilian Amazonia from year 2007 to year 2013 (http://www.obt.inpe.br/degrad/).</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noProof="0" dirty="0" smtClean="0"/>
          </a:p>
          <a:p>
            <a:pPr>
              <a:defRPr/>
            </a:pPr>
            <a:r>
              <a:rPr lang="en-GB" noProof="0" dirty="0" smtClean="0"/>
              <a:t> </a:t>
            </a:r>
            <a:endParaRPr lang="en-GB" noProof="0" dirty="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6B4F67-EB02-4DE3-9FBF-342FD37BE77F}" type="slidenum">
              <a:rPr lang="en-GB" smtClean="0"/>
              <a:pPr/>
              <a:t>4</a:t>
            </a:fld>
            <a:endParaRPr lang="en-GB" smtClean="0"/>
          </a:p>
        </p:txBody>
      </p:sp>
    </p:spTree>
    <p:extLst>
      <p:ext uri="{BB962C8B-B14F-4D97-AF65-F5344CB8AC3E}">
        <p14:creationId xmlns:p14="http://schemas.microsoft.com/office/powerpoint/2010/main" val="197792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mn-ea"/>
                <a:cs typeface="+mn-cs"/>
              </a:rPr>
              <a:t>The application of satellite remote sensing technology to assess the forest cover of the entire country in India began in early 1980s.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171450" indent="-171450">
              <a:buFontTx/>
              <a:buChar char="-"/>
            </a:pPr>
            <a:r>
              <a:rPr lang="en-US" dirty="0" smtClean="0"/>
              <a:t>The National Remote Sensing Agency (NRSA) prepared the first forest map of the country in 1984 at 1:1 million scale by visual interpretation of Landsat data acquired at two periods: 1972–1975 and 1980–1982. The Forest Survey of India (FSI) has since been assessing the forest cover of the country on a two-year cycle. Over the years, there have been improvements both in the remote sensing data and the interpretation techniques.</a:t>
            </a:r>
          </a:p>
          <a:p>
            <a:pPr marL="0" indent="0">
              <a:buFontTx/>
              <a:buNone/>
            </a:pPr>
            <a:endParaRPr lang="en-US"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mn-ea"/>
                <a:cs typeface="+mn-cs"/>
              </a:rPr>
              <a:t>The entire assessment from the procurement of satellite data to the reporting—including image rectification, interpretation, ground </a:t>
            </a:r>
            <a:r>
              <a:rPr lang="en-US" sz="1200" kern="1200" dirty="0" err="1" smtClean="0">
                <a:solidFill>
                  <a:schemeClr val="tx1"/>
                </a:solidFill>
                <a:effectLst/>
                <a:latin typeface="+mn-lt"/>
                <a:ea typeface="+mn-ea"/>
                <a:cs typeface="+mn-cs"/>
              </a:rPr>
              <a:t>truthing</a:t>
            </a:r>
            <a:r>
              <a:rPr lang="en-US" sz="1200" kern="1200" dirty="0" smtClean="0">
                <a:solidFill>
                  <a:schemeClr val="tx1"/>
                </a:solidFill>
                <a:effectLst/>
                <a:latin typeface="+mn-lt"/>
                <a:ea typeface="+mn-ea"/>
                <a:cs typeface="+mn-cs"/>
              </a:rPr>
              <a:t> (</a:t>
            </a:r>
            <a:r>
              <a:rPr lang="en-US" dirty="0" smtClean="0"/>
              <a:t>the interpretation of satellite imagery or for </a:t>
            </a:r>
            <a:r>
              <a:rPr lang="en-US" i="0" dirty="0" smtClean="0"/>
              <a:t>assessing the accuracy</a:t>
            </a:r>
            <a:r>
              <a:rPr lang="en-US" sz="1200" i="0" kern="1200" dirty="0" smtClean="0">
                <a:solidFill>
                  <a:schemeClr val="tx1"/>
                </a:solidFill>
                <a:effectLst/>
                <a:latin typeface="+mn-lt"/>
                <a:ea typeface="+mn-ea"/>
                <a:cs typeface="+mn-cs"/>
              </a:rPr>
              <a:t>) and validation of the changes by the State/Province Forest Department—takes almost two years.</a:t>
            </a:r>
            <a:r>
              <a:rPr lang="en-US" i="0" baseline="0" dirty="0" smtClean="0"/>
              <a:t> </a:t>
            </a:r>
            <a:r>
              <a:rPr lang="en-US" i="1" baseline="0" dirty="0" smtClean="0"/>
              <a:t>Sourcebook</a:t>
            </a:r>
            <a:r>
              <a:rPr lang="en-US" baseline="0" dirty="0" smtClean="0"/>
              <a:t> (GOFC-GOLD 2014) table 3.2.1 shows </a:t>
            </a:r>
            <a:r>
              <a:rPr lang="en-GB" sz="1200" kern="1200" dirty="0" smtClean="0">
                <a:solidFill>
                  <a:schemeClr val="tx1"/>
                </a:solidFill>
                <a:effectLst/>
                <a:latin typeface="+mn-lt"/>
                <a:ea typeface="+mn-ea"/>
                <a:cs typeface="+mn-cs"/>
              </a:rPr>
              <a:t>details of the data, scale of interpretation, and methodology followed in wall-to-wall forest cover mapping done over a period of two decades in India.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The assessment uses satellite data from the Indian satellite IRS P6 (Sensor LISS-III at 23.5 m resolution) mostly from the period October–December, which is the most suitable period for Indian deciduous forests to be discriminated by satellite data. </a:t>
            </a:r>
            <a:r>
              <a:rPr lang="en-US" sz="1200" kern="1200" dirty="0" smtClean="0">
                <a:solidFill>
                  <a:schemeClr val="tx1"/>
                </a:solidFill>
                <a:effectLst/>
                <a:latin typeface="+mn-lt"/>
                <a:ea typeface="+mn-ea"/>
                <a:cs typeface="+mn-cs"/>
              </a:rPr>
              <a:t>Satellite imagery with less than 10% cloud cover is selected for the 313 LISS-III scenes covering the Indian Territory. For a few cases (e.g., Lakshadweep where cloud free data for all islands were not available) the data period was extended up to March.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Satellite data are digitally processed, including radiometric and contrast corrections and geometric rectification (using geo-referenced topographic sheets at 1:50,000 scale from Survey of India). The interpretation involves a hybrid approach combining unsupervised classification in raster format and onscreen visual interpretation of classes. The Normalized Difference Vegetation Index (NDVI) is used for excluding </a:t>
            </a:r>
            <a:r>
              <a:rPr lang="en-US" dirty="0" err="1" smtClean="0"/>
              <a:t>nonvegetated</a:t>
            </a:r>
            <a:r>
              <a:rPr lang="en-US" dirty="0" smtClean="0"/>
              <a:t> areas. </a:t>
            </a:r>
            <a:r>
              <a:rPr lang="en-US" sz="1200" kern="1200" dirty="0" smtClean="0">
                <a:solidFill>
                  <a:schemeClr val="tx1"/>
                </a:solidFill>
                <a:effectLst/>
                <a:latin typeface="+mn-lt"/>
                <a:ea typeface="+mn-ea"/>
                <a:cs typeface="+mn-cs"/>
              </a:rPr>
              <a:t>Finally, patches of less than 1 hectare of any land-cover class are removed by fusing them into the surrounding land cover.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The initial interpretation is then followed by extensive ground verification, which takes more than six months. All the necessary corrections are subsequently incorporated. Reference data collected by the interpreter during the field campaigns are used in the classification of the forest cover patches into canopy density classes. </a:t>
            </a:r>
            <a:r>
              <a:rPr lang="en-US" sz="1200" kern="1200" dirty="0" smtClean="0">
                <a:solidFill>
                  <a:schemeClr val="tx1"/>
                </a:solidFill>
                <a:effectLst/>
                <a:latin typeface="+mn-lt"/>
                <a:ea typeface="+mn-ea"/>
                <a:cs typeface="+mn-cs"/>
              </a:rPr>
              <a:t>District and states/union territories forest cover maps are produced.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171450" indent="-171450">
              <a:buFontTx/>
              <a:buChar char="-"/>
            </a:pPr>
            <a:r>
              <a:rPr lang="en-GB" dirty="0" smtClean="0"/>
              <a:t>Accuracy assessment is an independent exercise. Randomly selected sample points are verified on the ground (field inventory data) or with satellite data at 5.8 meter resolution and compared with interpretation results. In the twelfth assessment, 5,729 points were distributed in a stratified random manner over the entire country. The overall accuracy level of the forest cover mapping for year 2006 (five forest classes) has been found to be 92%.</a:t>
            </a:r>
          </a:p>
          <a:p>
            <a:pPr marL="0" indent="0">
              <a:buFontTx/>
              <a:buNone/>
            </a:pPr>
            <a:endParaRPr lang="en-US" dirty="0"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BF2B10-5696-4ACB-9352-3CCA8008BB3A}" type="slidenum">
              <a:rPr lang="en-GB" smtClean="0"/>
              <a:pPr/>
              <a:t>5</a:t>
            </a:fld>
            <a:endParaRPr lang="en-GB" smtClean="0"/>
          </a:p>
        </p:txBody>
      </p:sp>
    </p:spTree>
    <p:extLst>
      <p:ext uri="{BB962C8B-B14F-4D97-AF65-F5344CB8AC3E}">
        <p14:creationId xmlns:p14="http://schemas.microsoft.com/office/powerpoint/2010/main" val="358795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dirty="0" smtClean="0"/>
              <a:t>The slide illustrates the results of the FSI. The final mapping results have a legend of five different classes, four of which apply to forest areas. </a:t>
            </a:r>
          </a:p>
          <a:p>
            <a:pPr marL="0" indent="0">
              <a:buFontTx/>
              <a:buNone/>
            </a:pPr>
            <a:endParaRPr lang="en-US" dirty="0" smtClean="0"/>
          </a:p>
          <a:p>
            <a:pPr marL="171450" indent="-171450">
              <a:buFontTx/>
              <a:buChar char="-"/>
            </a:pPr>
            <a:r>
              <a:rPr lang="en-US" dirty="0" smtClean="0"/>
              <a:t>The map is derived from an Indian satellite, IRS-P6, with the use of two sensors: LISS III at 23.5 meter resolution and </a:t>
            </a:r>
            <a:r>
              <a:rPr lang="en-US" dirty="0" err="1" smtClean="0"/>
              <a:t>AWiFS</a:t>
            </a:r>
            <a:r>
              <a:rPr lang="en-US" dirty="0" smtClean="0"/>
              <a:t> at 56 meter resolution.</a:t>
            </a:r>
          </a:p>
          <a:p>
            <a:pPr marL="0" indent="0">
              <a:buFontTx/>
              <a:buNone/>
            </a:pPr>
            <a:endParaRPr lang="en-US" dirty="0" smtClean="0"/>
          </a:p>
          <a:p>
            <a:pPr marL="0" indent="0">
              <a:buFontTx/>
              <a:buNone/>
            </a:pPr>
            <a:r>
              <a:rPr lang="en-US" dirty="0" smtClean="0"/>
              <a:t>Source:</a:t>
            </a:r>
          </a:p>
          <a:p>
            <a:pPr marL="0" indent="0">
              <a:buFontTx/>
              <a:buNone/>
            </a:pPr>
            <a:r>
              <a:rPr lang="en-US" sz="1200" kern="1200" dirty="0" smtClean="0">
                <a:solidFill>
                  <a:schemeClr val="tx1"/>
                </a:solidFill>
                <a:effectLst/>
                <a:latin typeface="+mn-lt"/>
                <a:ea typeface="+mn-ea"/>
                <a:cs typeface="+mn-cs"/>
              </a:rPr>
              <a:t>FSI 2013.</a:t>
            </a:r>
            <a:endParaRPr lang="en-US" dirty="0" smtClean="0"/>
          </a:p>
          <a:p>
            <a:pPr marL="171450" indent="-171450">
              <a:buFontTx/>
              <a:buChar char="-"/>
            </a:pPr>
            <a:endParaRPr lang="en-US" dirty="0"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81726F-161A-4B48-9FCD-C2E6FD2E2832}" type="slidenum">
              <a:rPr lang="en-GB" smtClean="0"/>
              <a:pPr/>
              <a:t>6</a:t>
            </a:fld>
            <a:endParaRPr lang="en-GB" smtClean="0"/>
          </a:p>
        </p:txBody>
      </p:sp>
    </p:spTree>
    <p:extLst>
      <p:ext uri="{BB962C8B-B14F-4D97-AF65-F5344CB8AC3E}">
        <p14:creationId xmlns:p14="http://schemas.microsoft.com/office/powerpoint/2010/main" val="391101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dirty="0" smtClean="0"/>
              <a:t>The slide illustrates the results of the FSI in greater detail. The final mapping results have a legend of five different classes, four of which apply to forest areas.</a:t>
            </a:r>
          </a:p>
          <a:p>
            <a:pPr marL="0" indent="0">
              <a:buFontTx/>
              <a:buNone/>
            </a:pPr>
            <a:endParaRPr lang="en-US" dirty="0" smtClean="0"/>
          </a:p>
          <a:p>
            <a:pPr marL="171450" indent="-171450">
              <a:buFontTx/>
              <a:buChar char="-"/>
            </a:pPr>
            <a:r>
              <a:rPr lang="en-US" dirty="0" smtClean="0"/>
              <a:t>The IRS satellite image is shown on the left and the classification result on the right. </a:t>
            </a:r>
            <a:r>
              <a:rPr lang="en-GB" sz="1200" kern="1200" dirty="0" smtClean="0">
                <a:solidFill>
                  <a:schemeClr val="tx1"/>
                </a:solidFill>
                <a:effectLst/>
                <a:latin typeface="+mn-lt"/>
                <a:ea typeface="+mn-ea"/>
                <a:cs typeface="+mn-cs"/>
              </a:rPr>
              <a:t>Patches of less than one hectare of any land-cover class are removed by fusing them into the surrounding land cover</a:t>
            </a:r>
            <a:r>
              <a:rPr lang="en-US" dirty="0" smtClean="0"/>
              <a:t>. Nevertheless, fine details and small patches of mapped forest can be seen in the classification example (right).</a:t>
            </a:r>
          </a:p>
          <a:p>
            <a:pPr marL="0" indent="0">
              <a:buFontTx/>
              <a:buNone/>
            </a:pPr>
            <a:endParaRPr lang="en-US"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7</a:t>
            </a:fld>
            <a:endParaRPr lang="en-GB" sz="1200"/>
          </a:p>
        </p:txBody>
      </p:sp>
    </p:spTree>
    <p:extLst>
      <p:ext uri="{BB962C8B-B14F-4D97-AF65-F5344CB8AC3E}">
        <p14:creationId xmlns:p14="http://schemas.microsoft.com/office/powerpoint/2010/main" val="366578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dirty="0" smtClean="0"/>
              <a:t>A regional exercise was carried out in Central Africa with the participation of international institutions and national experts under the framework of the Observatory for the Forests of Central Africa.</a:t>
            </a:r>
          </a:p>
          <a:p>
            <a:pPr marL="0" indent="0">
              <a:buFontTx/>
              <a:buNone/>
            </a:pPr>
            <a:endParaRPr lang="en-US" dirty="0" smtClean="0">
              <a:solidFill>
                <a:schemeClr val="accent6"/>
              </a:solidFill>
            </a:endParaRPr>
          </a:p>
          <a:p>
            <a:pPr marL="171450" indent="-171450">
              <a:buFontTx/>
              <a:buChar char="-"/>
            </a:pPr>
            <a:r>
              <a:rPr lang="en-US" dirty="0" smtClean="0"/>
              <a:t>A systematic sampling approach using mid-resolution imagery (Landsat) was operationally applied to the entire Congo River Basin to accurately estimate deforestation at the regional level and, for large countries, at the national level for the period 1990 to 2005. </a:t>
            </a:r>
            <a:r>
              <a:rPr lang="en-GB" sz="1200" kern="1200" dirty="0" smtClean="0">
                <a:solidFill>
                  <a:schemeClr val="tx1"/>
                </a:solidFill>
                <a:effectLst/>
                <a:latin typeface="+mn-lt"/>
                <a:ea typeface="+mn-ea"/>
                <a:cs typeface="+mn-cs"/>
              </a:rPr>
              <a:t>The survey was composed of 20 × 20 km</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sampling sites systematically distributed every 0.5° over the entire forest domain of Central Africa, corresponding to a sampling rate of 13.6% of the total area. </a:t>
            </a:r>
            <a:r>
              <a:rPr lang="en-US" sz="1200" kern="1200" dirty="0" smtClean="0">
                <a:solidFill>
                  <a:schemeClr val="tx1"/>
                </a:solidFill>
                <a:effectLst/>
                <a:latin typeface="+mn-lt"/>
                <a:ea typeface="+mn-ea"/>
                <a:cs typeface="+mn-cs"/>
              </a:rPr>
              <a:t>This resulted in 547 sample sites over the Congo Basin,</a:t>
            </a:r>
            <a:r>
              <a:rPr lang="en-US" sz="1200" kern="1200" baseline="0" dirty="0" smtClean="0">
                <a:solidFill>
                  <a:schemeClr val="tx1"/>
                </a:solidFill>
                <a:effectLst/>
                <a:latin typeface="+mn-lt"/>
                <a:ea typeface="+mn-ea"/>
                <a:cs typeface="+mn-cs"/>
              </a:rPr>
              <a:t> of which</a:t>
            </a:r>
            <a:r>
              <a:rPr lang="en-US" sz="1200" kern="1200" dirty="0" smtClean="0">
                <a:solidFill>
                  <a:schemeClr val="tx1"/>
                </a:solidFill>
                <a:effectLst/>
                <a:latin typeface="+mn-lt"/>
                <a:ea typeface="+mn-ea"/>
                <a:cs typeface="+mn-cs"/>
              </a:rPr>
              <a:t> 267 were located in the DRC.</a:t>
            </a:r>
          </a:p>
          <a:p>
            <a:pPr marL="0" indent="0">
              <a:buFontTx/>
              <a:buNone/>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For each site, subsets were extracted from both Landsat TM and ETM+ imagery acquired in 1990, 2000, and </a:t>
            </a:r>
            <a:r>
              <a:rPr lang="en-US" sz="1200" kern="1200" dirty="0" smtClean="0">
                <a:solidFill>
                  <a:schemeClr val="tx1"/>
                </a:solidFill>
                <a:effectLst/>
                <a:latin typeface="+mn-lt"/>
                <a:ea typeface="+mn-ea"/>
                <a:cs typeface="+mn-cs"/>
              </a:rPr>
              <a:t>2005. </a:t>
            </a:r>
            <a:r>
              <a:rPr lang="en-US" sz="1200" kern="1200" dirty="0" smtClean="0">
                <a:solidFill>
                  <a:schemeClr val="tx1"/>
                </a:solidFill>
                <a:effectLst/>
                <a:latin typeface="+mn-lt"/>
                <a:ea typeface="+mn-ea"/>
                <a:cs typeface="+mn-cs"/>
              </a:rPr>
              <a:t>The satellite imagery was analyzed with an object-based (</a:t>
            </a:r>
            <a:r>
              <a:rPr lang="en-US" sz="1200" kern="1200" dirty="0" err="1" smtClean="0">
                <a:solidFill>
                  <a:schemeClr val="tx1"/>
                </a:solidFill>
                <a:effectLst/>
                <a:latin typeface="+mn-lt"/>
                <a:ea typeface="+mn-ea"/>
                <a:cs typeface="+mn-cs"/>
              </a:rPr>
              <a:t>multidate</a:t>
            </a:r>
            <a:r>
              <a:rPr lang="en-US" sz="1200" kern="1200" dirty="0" smtClean="0">
                <a:solidFill>
                  <a:schemeClr val="tx1"/>
                </a:solidFill>
                <a:effectLst/>
                <a:latin typeface="+mn-lt"/>
                <a:ea typeface="+mn-ea"/>
                <a:cs typeface="+mn-cs"/>
              </a:rPr>
              <a:t> segmentation) approach using a land-cover signature database for classification, followed by visual validation.</a:t>
            </a:r>
          </a:p>
          <a:p>
            <a:pPr marL="0" indent="0">
              <a:buFontTx/>
              <a:buNone/>
            </a:pPr>
            <a:endParaRPr lang="en-GB"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The results are represented by a change matrix for every sample site, describing four regrouped land-cover change processes: deforestation, reforestation, forest degradation, and forest recovery. The samples in which a change in forest cover is observed are classified into 10 land-cover classes: (1) dense forest, (2) degraded forest, (3) long fallow and secondary forest, (4)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forest/agriculture mosaic, (5) agriculture and short fallow, (6) bare soil and urban area, (7)</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nonforest</a:t>
            </a:r>
            <a:r>
              <a:rPr lang="en-US" sz="1200" kern="1200" dirty="0" smtClean="0">
                <a:solidFill>
                  <a:schemeClr val="tx1"/>
                </a:solidFill>
                <a:effectLst/>
                <a:latin typeface="+mn-lt"/>
                <a:ea typeface="+mn-ea"/>
                <a:cs typeface="+mn-cs"/>
              </a:rPr>
              <a:t> vegetation, (8) forest-savannah mosaic, (9) water bodies, and (10) no data.</a:t>
            </a:r>
          </a:p>
          <a:p>
            <a:pPr marL="0" indent="0">
              <a:buFontTx/>
              <a:buNone/>
            </a:pP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indent="-171450">
              <a:buFontTx/>
              <a:buChar char="-"/>
            </a:pPr>
            <a:r>
              <a:rPr lang="en-GB" dirty="0" smtClean="0"/>
              <a:t>For a region like Central Africa, with 186 million hectares of forest cover, this exercise led to an estimate of the annual gross deforestation rate at 0.26 ± 0.04% for the period 2000–2005. For the DRC, which is covered by a large-enough number of samples (267), the estimated annual deforestation rate was 0.32 ± 0.05%. </a:t>
            </a:r>
            <a:r>
              <a:rPr lang="en-GB" sz="1200" kern="1200" dirty="0" smtClean="0">
                <a:solidFill>
                  <a:schemeClr val="tx1"/>
                </a:solidFill>
                <a:effectLst/>
                <a:latin typeface="+mn-lt"/>
                <a:ea typeface="+mn-ea"/>
                <a:cs typeface="+mn-cs"/>
              </a:rPr>
              <a:t>Degradation rates were also estimated (gross annual rate: 0.14 ± 0.02 % for the entire basin).</a:t>
            </a:r>
          </a:p>
          <a:p>
            <a:pPr marL="171450" indent="-171450">
              <a:buFontTx/>
              <a:buChar char="-"/>
            </a:pPr>
            <a:endParaRPr lang="en-GB"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Sources:</a:t>
            </a:r>
          </a:p>
          <a:p>
            <a:pPr marL="0" indent="0">
              <a:buFontTx/>
              <a:buNone/>
            </a:pPr>
            <a:r>
              <a:rPr lang="en-US" sz="1200" kern="1200" dirty="0" smtClean="0">
                <a:solidFill>
                  <a:schemeClr val="tx1"/>
                </a:solidFill>
                <a:effectLst/>
                <a:latin typeface="+mn-lt"/>
                <a:ea typeface="+mn-ea"/>
                <a:cs typeface="+mn-cs"/>
              </a:rPr>
              <a:t>de </a:t>
            </a:r>
            <a:r>
              <a:rPr lang="en-US" sz="1200" kern="1200" dirty="0" err="1" smtClean="0">
                <a:solidFill>
                  <a:schemeClr val="tx1"/>
                </a:solidFill>
                <a:effectLst/>
                <a:latin typeface="+mn-lt"/>
                <a:ea typeface="+mn-ea"/>
                <a:cs typeface="+mn-cs"/>
              </a:rPr>
              <a:t>Wasseige</a:t>
            </a:r>
            <a:r>
              <a:rPr lang="en-US" sz="1200" kern="1200" dirty="0" smtClean="0">
                <a:solidFill>
                  <a:schemeClr val="tx1"/>
                </a:solidFill>
                <a:effectLst/>
                <a:latin typeface="+mn-lt"/>
                <a:ea typeface="+mn-ea"/>
                <a:cs typeface="+mn-cs"/>
              </a:rPr>
              <a:t> 2012;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Ernst et al. 2012.;</a:t>
            </a:r>
            <a:endParaRPr lang="en-GB"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mn-lt"/>
                <a:ea typeface="+mn-ea"/>
                <a:cs typeface="+mn-cs"/>
              </a:rPr>
              <a:t>Potapov</a:t>
            </a:r>
            <a:r>
              <a:rPr lang="en-GB" sz="1200" kern="1200" dirty="0" smtClean="0">
                <a:solidFill>
                  <a:schemeClr val="tx1"/>
                </a:solidFill>
                <a:effectLst/>
                <a:latin typeface="+mn-lt"/>
                <a:ea typeface="+mn-ea"/>
                <a:cs typeface="+mn-cs"/>
              </a:rPr>
              <a:t> et al.</a:t>
            </a:r>
            <a:r>
              <a:rPr lang="en-GB" sz="1200" kern="1200" baseline="0" dirty="0" smtClean="0">
                <a:solidFill>
                  <a:schemeClr val="tx1"/>
                </a:solidFill>
                <a:effectLst/>
                <a:latin typeface="+mn-lt"/>
                <a:ea typeface="+mn-ea"/>
                <a:cs typeface="+mn-cs"/>
              </a:rPr>
              <a:t> 2012.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sz="1200" kern="1200" dirty="0" smtClean="0">
              <a:solidFill>
                <a:schemeClr val="tx1"/>
              </a:solidFill>
              <a:effectLst/>
              <a:latin typeface="+mn-lt"/>
              <a:ea typeface="+mn-ea"/>
              <a:cs typeface="+mn-cs"/>
            </a:endParaRPr>
          </a:p>
          <a:p>
            <a:pPr marL="171450" indent="-171450">
              <a:buFontTx/>
              <a:buChar char="-"/>
            </a:pPr>
            <a:endParaRPr lang="en-GB" dirty="0"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319F82-159F-4D34-AB02-F93D6F8AA889}" type="slidenum">
              <a:rPr lang="en-GB" smtClean="0"/>
              <a:pPr/>
              <a:t>8</a:t>
            </a:fld>
            <a:endParaRPr lang="en-GB" smtClean="0"/>
          </a:p>
        </p:txBody>
      </p:sp>
    </p:spTree>
    <p:extLst>
      <p:ext uri="{BB962C8B-B14F-4D97-AF65-F5344CB8AC3E}">
        <p14:creationId xmlns:p14="http://schemas.microsoft.com/office/powerpoint/2010/main" val="417256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n-ea"/>
                <a:cs typeface="+mn-cs"/>
              </a:rPr>
              <a:t>Degraded forest </a:t>
            </a:r>
            <a:r>
              <a:rPr lang="en-US" sz="1200" kern="1200" dirty="0" smtClean="0">
                <a:solidFill>
                  <a:schemeClr val="tx1"/>
                </a:solidFill>
                <a:effectLst/>
                <a:latin typeface="+mn-lt"/>
                <a:ea typeface="+mn-ea"/>
                <a:cs typeface="+mn-cs"/>
              </a:rPr>
              <a:t>was defined spectrally from the imagery (lighter tones in image color composites as compared to dense forests).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841F3CB1-D075-420F-AB80-C315EF4EF379}" type="slidenum">
              <a:rPr lang="en-GB" smtClean="0"/>
              <a:pPr>
                <a:defRPr/>
              </a:pPr>
              <a:t>9</a:t>
            </a:fld>
            <a:endParaRPr lang="en-GB"/>
          </a:p>
        </p:txBody>
      </p:sp>
    </p:spTree>
    <p:extLst>
      <p:ext uri="{BB962C8B-B14F-4D97-AF65-F5344CB8AC3E}">
        <p14:creationId xmlns:p14="http://schemas.microsoft.com/office/powerpoint/2010/main" val="32393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indent="0">
              <a:buFontTx/>
              <a:buNone/>
            </a:pPr>
            <a:r>
              <a:rPr lang="en-US" dirty="0" smtClean="0"/>
              <a:t>The slide presents deforestation results based on a systematic sampling scheme in the central part of Africa. Each dot represents a sampling site where deforestation has been detected. The size of the dot is correlated to the extent of deforestation. Note that although this type of systematic sampling scheme cannot be used to produce wall-to-wall maps of forest cover, it can be used to derive deforestation statistics on national and regional levels (as long as the number of plots allows statistically meaningful estimation).</a:t>
            </a:r>
          </a:p>
          <a:p>
            <a:pPr marL="171450" indent="-171450">
              <a:buFontTx/>
              <a:buChar char="-"/>
            </a:pPr>
            <a:endParaRPr lang="en-US" dirty="0" smtClean="0"/>
          </a:p>
          <a:p>
            <a:pPr marL="0" indent="0">
              <a:buFontTx/>
              <a:buNone/>
            </a:pPr>
            <a:r>
              <a:rPr lang="en-US" dirty="0" smtClean="0"/>
              <a:t>Source:</a:t>
            </a:r>
          </a:p>
          <a:p>
            <a:pPr marL="0" indent="0">
              <a:buFontTx/>
              <a:buNone/>
            </a:pPr>
            <a:r>
              <a:rPr lang="en-US" dirty="0" err="1" smtClean="0"/>
              <a:t>Mayaux</a:t>
            </a:r>
            <a:r>
              <a:rPr lang="en-US" dirty="0" smtClean="0"/>
              <a:t> et al. 2013.</a:t>
            </a:r>
          </a:p>
          <a:p>
            <a:pPr marL="171450" indent="-171450">
              <a:buFontTx/>
              <a:buChar char="-"/>
            </a:pPr>
            <a:endParaRPr lang="en-US" dirty="0" smtClean="0"/>
          </a:p>
          <a:p>
            <a:pPr marL="171450" indent="-171450"/>
            <a:endParaRPr lang="en-US" dirty="0"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373607-DA30-40C4-AD2D-2891B5F67862}" type="slidenum">
              <a:rPr lang="en-GB" smtClean="0"/>
              <a:pPr/>
              <a:t>10</a:t>
            </a:fld>
            <a:endParaRPr lang="en-GB" smtClean="0"/>
          </a:p>
        </p:txBody>
      </p:sp>
    </p:spTree>
    <p:extLst>
      <p:ext uri="{BB962C8B-B14F-4D97-AF65-F5344CB8AC3E}">
        <p14:creationId xmlns:p14="http://schemas.microsoft.com/office/powerpoint/2010/main" val="199676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5" name="Tijdelijke aanduiding voor tekst 4"/>
          <p:cNvSpPr>
            <a:spLocks noGrp="1"/>
          </p:cNvSpPr>
          <p:nvPr>
            <p:ph type="body" sz="quarter" idx="18"/>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pPr lvl="0"/>
            <a:endParaRPr lang="nl-NL"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pPr lvl="0"/>
            <a:endParaRPr lang="nl-NL"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9" name="Rectangle 8"/>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3" name="TextBox 12"/>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2.1 Monitoring activity data for forests using remote sensing</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14" name="Chevron 13"/>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err="1" smtClean="0">
              <a:solidFill>
                <a:schemeClr val="accent2">
                  <a:lumMod val="75000"/>
                </a:schemeClr>
              </a:solidFill>
              <a:latin typeface="Verdana" pitchFamily="34" charset="0"/>
            </a:endParaRPr>
          </a:p>
        </p:txBody>
      </p:sp>
      <p:cxnSp>
        <p:nvCxnSpPr>
          <p:cNvPr id="16"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TextBox 13"/>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2.1 Monitoring activity data for forests using remote sensing</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15" name="Chevron 14"/>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err="1" smtClean="0">
              <a:solidFill>
                <a:schemeClr val="accent2">
                  <a:lumMod val="75000"/>
                </a:schemeClr>
              </a:solidFill>
              <a:latin typeface="Verdana" pitchFamily="34" charset="0"/>
            </a:endParaRPr>
          </a:p>
        </p:txBody>
      </p:sp>
      <p:cxnSp>
        <p:nvCxnSpPr>
          <p:cNvPr id="17"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2125" y="230188"/>
            <a:ext cx="8442325"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43011" name="Tijdelijke aanduiding voor tekst 23"/>
          <p:cNvSpPr>
            <a:spLocks noGrp="1"/>
          </p:cNvSpPr>
          <p:nvPr>
            <p:ph type="body" idx="1"/>
          </p:nvPr>
        </p:nvSpPr>
        <p:spPr bwMode="auto">
          <a:xfrm>
            <a:off x="420688" y="1843088"/>
            <a:ext cx="8521700" cy="408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Klik om de modelstijlen te bewerken</a:t>
            </a:r>
          </a:p>
          <a:p>
            <a:pPr lvl="1"/>
            <a:r>
              <a:rPr lang="en-GB" smtClean="0"/>
              <a:t>Tweede niveau</a:t>
            </a:r>
          </a:p>
          <a:p>
            <a:pPr lvl="2"/>
            <a:r>
              <a:rPr lang="en-GB" smtClean="0"/>
              <a:t>Derde niveau</a:t>
            </a:r>
          </a:p>
          <a:p>
            <a:pPr lvl="3"/>
            <a:r>
              <a:rPr lang="en-GB" smtClean="0"/>
              <a:t>Vierde niveau</a:t>
            </a:r>
          </a:p>
          <a:p>
            <a:pPr lvl="4"/>
            <a:r>
              <a:rPr lang="en-GB" smtClean="0"/>
              <a:t>Vijfde niveau</a:t>
            </a:r>
          </a:p>
          <a:p>
            <a:pPr lvl="4"/>
            <a:endParaRPr lang="en-GB" smtClean="0"/>
          </a:p>
        </p:txBody>
      </p:sp>
      <p:sp>
        <p:nvSpPr>
          <p:cNvPr id="7" name="Rectangle 6"/>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2.1 Monitoring activity data for forests using remote sensing</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12" name="Chevron 11"/>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err="1"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3000" kern="1200">
          <a:solidFill>
            <a:schemeClr val="bg2"/>
          </a:solidFill>
          <a:latin typeface="Verdana" pitchFamily="34" charset="0"/>
          <a:ea typeface="+mj-ea"/>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defRPr>
      </a:lvl2pPr>
      <a:lvl3pPr algn="l" rtl="0" eaLnBrk="0" fontAlgn="base" hangingPunct="0">
        <a:lnSpc>
          <a:spcPts val="4000"/>
        </a:lnSpc>
        <a:spcBef>
          <a:spcPct val="0"/>
        </a:spcBef>
        <a:spcAft>
          <a:spcPct val="0"/>
        </a:spcAft>
        <a:defRPr sz="3000">
          <a:solidFill>
            <a:schemeClr val="bg2"/>
          </a:solidFill>
          <a:latin typeface="Verdana" pitchFamily="34" charset="0"/>
        </a:defRPr>
      </a:lvl3pPr>
      <a:lvl4pPr algn="l" rtl="0" eaLnBrk="0" fontAlgn="base" hangingPunct="0">
        <a:lnSpc>
          <a:spcPts val="4000"/>
        </a:lnSpc>
        <a:spcBef>
          <a:spcPct val="0"/>
        </a:spcBef>
        <a:spcAft>
          <a:spcPct val="0"/>
        </a:spcAft>
        <a:defRPr sz="3000">
          <a:solidFill>
            <a:schemeClr val="bg2"/>
          </a:solidFill>
          <a:latin typeface="Verdana" pitchFamily="34" charset="0"/>
        </a:defRPr>
      </a:lvl4pPr>
      <a:lvl5pPr algn="l" rtl="0" eaLnBrk="0" fontAlgn="base" hangingPunct="0">
        <a:lnSpc>
          <a:spcPts val="4000"/>
        </a:lnSpc>
        <a:spcBef>
          <a:spcPct val="0"/>
        </a:spcBef>
        <a:spcAft>
          <a:spcPct val="0"/>
        </a:spcAft>
        <a:defRPr sz="3000">
          <a:solidFill>
            <a:schemeClr val="bg2"/>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eaLnBrk="0" fontAlgn="base" hangingPunct="0">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eaLnBrk="0" fontAlgn="base" hangingPunct="0">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eaLnBrk="0" fontAlgn="base" hangingPunct="0">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4pPr>
      <a:lvl5pPr marL="3405188" indent="-352425"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50937"/>
          </a:xfrm>
        </p:spPr>
        <p:txBody>
          <a:bodyPr/>
          <a:lstStyle/>
          <a:p>
            <a:pPr eaLnBrk="1" hangingPunct="1">
              <a:defRPr/>
            </a:pPr>
            <a:r>
              <a:rPr lang="en-US" sz="2800" dirty="0" smtClean="0"/>
              <a:t>Module </a:t>
            </a:r>
            <a:r>
              <a:rPr lang="en-US" sz="2800" dirty="0"/>
              <a:t>2.1 </a:t>
            </a:r>
            <a:r>
              <a:rPr lang="en-US" sz="2800" dirty="0" smtClean="0"/>
              <a:t>Monitoring activity data for forests using remote sensing</a:t>
            </a:r>
            <a:endParaRPr lang="en-US" sz="2800" dirty="0"/>
          </a:p>
        </p:txBody>
      </p:sp>
      <p:sp>
        <p:nvSpPr>
          <p:cNvPr id="18436" name="Tijdelijke aanduiding voor tekst 6"/>
          <p:cNvSpPr>
            <a:spLocks noGrp="1"/>
          </p:cNvSpPr>
          <p:nvPr>
            <p:ph type="body" sz="quarter" idx="10"/>
          </p:nvPr>
        </p:nvSpPr>
        <p:spPr>
          <a:xfrm>
            <a:off x="420688" y="1477963"/>
            <a:ext cx="4686300" cy="4041775"/>
          </a:xfrm>
        </p:spPr>
        <p:txBody>
          <a:bodyPr/>
          <a:lstStyle/>
          <a:p>
            <a:pPr eaLnBrk="1" hangingPunct="1">
              <a:lnSpc>
                <a:spcPct val="100000"/>
              </a:lnSpc>
              <a:buFont typeface="Wingdings" pitchFamily="2" charset="2"/>
              <a:buNone/>
            </a:pPr>
            <a:r>
              <a:rPr lang="en-US" sz="1600" i="1" dirty="0" smtClean="0"/>
              <a:t>Module developers:</a:t>
            </a:r>
          </a:p>
          <a:p>
            <a:pPr lvl="1" indent="-531813" eaLnBrk="1" hangingPunct="1">
              <a:lnSpc>
                <a:spcPct val="100000"/>
              </a:lnSpc>
              <a:buNone/>
            </a:pPr>
            <a:r>
              <a:rPr lang="en-US" sz="1400" dirty="0" smtClean="0"/>
              <a:t>Frédéric Achard, </a:t>
            </a:r>
            <a:r>
              <a:rPr lang="en-GB" sz="1400" dirty="0"/>
              <a:t>European </a:t>
            </a:r>
            <a:r>
              <a:rPr lang="en-GB" sz="1400" dirty="0" smtClean="0"/>
              <a:t>Commission </a:t>
            </a:r>
            <a:r>
              <a:rPr lang="en-GB" sz="1400" dirty="0"/>
              <a:t>(EC) - Joint Research </a:t>
            </a:r>
            <a:r>
              <a:rPr lang="en-GB" sz="1400" dirty="0" smtClean="0"/>
              <a:t>Centre </a:t>
            </a:r>
            <a:r>
              <a:rPr lang="en-GB" sz="1400" dirty="0"/>
              <a:t>(JRC)</a:t>
            </a:r>
            <a:endParaRPr lang="en-US" sz="1400" dirty="0"/>
          </a:p>
          <a:p>
            <a:pPr lvl="1" indent="-531813" eaLnBrk="1" hangingPunct="1">
              <a:lnSpc>
                <a:spcPct val="100000"/>
              </a:lnSpc>
              <a:buFont typeface="Verdana" pitchFamily="34" charset="0"/>
              <a:buNone/>
            </a:pPr>
            <a:r>
              <a:rPr lang="en-US" sz="1400" dirty="0" smtClean="0"/>
              <a:t>Jukka Miettinen, EC - JRC</a:t>
            </a:r>
          </a:p>
          <a:p>
            <a:pPr lvl="1" indent="-531813" eaLnBrk="1" hangingPunct="1">
              <a:lnSpc>
                <a:spcPct val="100000"/>
              </a:lnSpc>
              <a:buFont typeface="Verdana" pitchFamily="34" charset="0"/>
              <a:buNone/>
            </a:pPr>
            <a:r>
              <a:rPr lang="en-US" sz="1400" dirty="0" smtClean="0"/>
              <a:t>Brice Mora, </a:t>
            </a:r>
            <a:r>
              <a:rPr lang="en-US" sz="1400" dirty="0" err="1" smtClean="0"/>
              <a:t>Wageningen</a:t>
            </a:r>
            <a:r>
              <a:rPr lang="en-US" sz="1400" dirty="0" smtClean="0"/>
              <a:t> University</a:t>
            </a:r>
          </a:p>
          <a:p>
            <a:pPr marL="447675" lvl="1" indent="3175" eaLnBrk="1" hangingPunct="1">
              <a:lnSpc>
                <a:spcPct val="100000"/>
              </a:lnSpc>
              <a:buNone/>
            </a:pPr>
            <a:r>
              <a:rPr lang="pt-BR" sz="1400" dirty="0"/>
              <a:t>Yosio Shimabukuro, Instituto Nacional de Pesquisas Espaciais &amp; </a:t>
            </a:r>
            <a:r>
              <a:rPr lang="pt-BR" sz="1400" dirty="0" smtClean="0"/>
              <a:t>EC - JRC</a:t>
            </a:r>
            <a:endParaRPr lang="en-GB" sz="1400" dirty="0"/>
          </a:p>
          <a:p>
            <a:pPr marL="0" indent="0">
              <a:lnSpc>
                <a:spcPct val="100000"/>
              </a:lnSpc>
              <a:buNone/>
            </a:pPr>
            <a:r>
              <a:rPr lang="en-US" sz="2000" b="1" smtClean="0"/>
              <a:t>Country examples</a:t>
            </a:r>
            <a:r>
              <a:rPr lang="en-US" sz="2000" b="1" dirty="0" smtClean="0"/>
              <a:t>:</a:t>
            </a:r>
            <a:endParaRPr lang="en-US" sz="2000" b="1" dirty="0"/>
          </a:p>
          <a:p>
            <a:pPr marL="342900" indent="-342900" eaLnBrk="1" hangingPunct="1">
              <a:lnSpc>
                <a:spcPct val="100000"/>
              </a:lnSpc>
              <a:buSzPct val="100000"/>
              <a:buFont typeface="+mj-lt"/>
              <a:buAutoNum type="arabicPeriod"/>
            </a:pPr>
            <a:r>
              <a:rPr lang="en-US" sz="1800" dirty="0"/>
              <a:t>Brazil</a:t>
            </a:r>
          </a:p>
          <a:p>
            <a:pPr marL="342900" indent="-342900" eaLnBrk="1" hangingPunct="1">
              <a:lnSpc>
                <a:spcPct val="100000"/>
              </a:lnSpc>
              <a:buSzPct val="100000"/>
              <a:buFont typeface="+mj-lt"/>
              <a:buAutoNum type="arabicPeriod"/>
            </a:pPr>
            <a:r>
              <a:rPr lang="en-US" sz="1800" dirty="0"/>
              <a:t>India</a:t>
            </a:r>
          </a:p>
          <a:p>
            <a:pPr marL="342900" indent="-342900" eaLnBrk="1" hangingPunct="1">
              <a:lnSpc>
                <a:spcPct val="100000"/>
              </a:lnSpc>
              <a:buSzPct val="100000"/>
              <a:buFont typeface="+mj-lt"/>
              <a:buAutoNum type="arabicPeriod"/>
            </a:pPr>
            <a:r>
              <a:rPr lang="en-US" sz="1800" dirty="0" smtClean="0"/>
              <a:t>Democratic Republic of the Congo</a:t>
            </a:r>
            <a:endParaRPr lang="en-US" sz="1400" dirty="0" smtClean="0"/>
          </a:p>
        </p:txBody>
      </p:sp>
      <p:sp>
        <p:nvSpPr>
          <p:cNvPr id="6" name="Rectangle 5"/>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8" name="Picture 7" descr="GOFC-Gold Tray cover only 2010_200dpi"/>
          <p:cNvPicPr/>
          <p:nvPr/>
        </p:nvPicPr>
        <p:blipFill>
          <a:blip r:embed="rId3"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0" name="Afbeelding 11" descr="logo_WB FCPF.gif"/>
          <p:cNvPicPr>
            <a:picLocks noChangeAspect="1"/>
          </p:cNvPicPr>
          <p:nvPr/>
        </p:nvPicPr>
        <p:blipFill>
          <a:blip r:embed="rId4" cstate="print"/>
          <a:stretch>
            <a:fillRect/>
          </a:stretch>
        </p:blipFill>
        <p:spPr>
          <a:xfrm>
            <a:off x="6022523" y="5994951"/>
            <a:ext cx="972687" cy="710810"/>
          </a:xfrm>
          <a:prstGeom prst="rect">
            <a:avLst/>
          </a:prstGeom>
        </p:spPr>
      </p:pic>
      <p:cxnSp>
        <p:nvCxnSpPr>
          <p:cNvPr id="11"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13" name="Picture 1"/>
          <p:cNvPicPr>
            <a:picLocks noChangeAspect="1" noChangeArrowheads="1"/>
          </p:cNvPicPr>
          <p:nvPr/>
        </p:nvPicPr>
        <p:blipFill>
          <a:blip r:embed="rId5"/>
          <a:srcRect l="30940" t="22403" r="30544" b="12175"/>
          <a:stretch>
            <a:fillRect/>
          </a:stretch>
        </p:blipFill>
        <p:spPr bwMode="auto">
          <a:xfrm>
            <a:off x="5175250" y="1560513"/>
            <a:ext cx="3743325" cy="3573462"/>
          </a:xfrm>
          <a:prstGeom prst="rect">
            <a:avLst/>
          </a:prstGeom>
          <a:noFill/>
          <a:ln w="9525">
            <a:noFill/>
            <a:miter lim="800000"/>
            <a:headEnd/>
            <a:tailEnd/>
          </a:ln>
        </p:spPr>
      </p:pic>
      <p:sp>
        <p:nvSpPr>
          <p:cNvPr id="14" name="Tekstvak 5"/>
          <p:cNvSpPr txBox="1"/>
          <p:nvPr/>
        </p:nvSpPr>
        <p:spPr>
          <a:xfrm>
            <a:off x="5118100" y="5205413"/>
            <a:ext cx="3751668" cy="302712"/>
          </a:xfrm>
          <a:prstGeom prst="rect">
            <a:avLst/>
          </a:prstGeom>
          <a:noFill/>
        </p:spPr>
        <p:txBody>
          <a:bodyPr wrap="none">
            <a:spAutoFit/>
          </a:bodyPr>
          <a:lstStyle/>
          <a:p>
            <a:pPr>
              <a:lnSpc>
                <a:spcPts val="1800"/>
              </a:lnSpc>
              <a:defRPr/>
            </a:pPr>
            <a:r>
              <a:rPr lang="nl-NL" sz="1400" dirty="0" smtClean="0">
                <a:solidFill>
                  <a:schemeClr val="accent6"/>
                </a:solidFill>
                <a:latin typeface="Verdana" pitchFamily="34" charset="0"/>
              </a:rPr>
              <a:t>Source: GOFC-GOLD 2014, Bbox 3.2.2.</a:t>
            </a:r>
            <a:endParaRPr lang="nl-NL" sz="1400" dirty="0">
              <a:solidFill>
                <a:schemeClr val="accent6"/>
              </a:solidFill>
              <a:latin typeface="Verdana" pitchFamily="34" charset="0"/>
            </a:endParaRPr>
          </a:p>
        </p:txBody>
      </p:sp>
      <p:sp>
        <p:nvSpPr>
          <p:cNvPr id="15" name="TextBox 14"/>
          <p:cNvSpPr txBox="1"/>
          <p:nvPr/>
        </p:nvSpPr>
        <p:spPr>
          <a:xfrm flipH="1">
            <a:off x="7046912" y="5515660"/>
            <a:ext cx="1815256" cy="323165"/>
          </a:xfrm>
          <a:prstGeom prst="rect">
            <a:avLst/>
          </a:prstGeom>
          <a:noFill/>
        </p:spPr>
        <p:txBody>
          <a:bodyPr wrap="square" rtlCol="0">
            <a:spAutoFit/>
          </a:bodyPr>
          <a:lstStyle/>
          <a:p>
            <a:pPr>
              <a:lnSpc>
                <a:spcPts val="1800"/>
              </a:lnSpc>
            </a:pPr>
            <a:r>
              <a:rPr lang="en-GB" sz="1200" dirty="0" smtClean="0">
                <a:latin typeface="Verdana" pitchFamily="34" charset="0"/>
              </a:rPr>
              <a:t>V1, </a:t>
            </a:r>
            <a:r>
              <a:rPr lang="en-GB" sz="1200" dirty="0" smtClean="0">
                <a:latin typeface="Verdana" pitchFamily="34" charset="0"/>
              </a:rPr>
              <a:t>May </a:t>
            </a:r>
            <a:r>
              <a:rPr lang="en-GB" sz="1200" dirty="0" smtClean="0">
                <a:latin typeface="Verdana" pitchFamily="34" charset="0"/>
              </a:rPr>
              <a:t>2015 </a:t>
            </a:r>
          </a:p>
        </p:txBody>
      </p:sp>
      <p:pic>
        <p:nvPicPr>
          <p:cNvPr id="16" name="Picture 15"/>
          <p:cNvPicPr>
            <a:picLocks noChangeAspect="1"/>
          </p:cNvPicPr>
          <p:nvPr/>
        </p:nvPicPr>
        <p:blipFill>
          <a:blip r:embed="rId6"/>
          <a:stretch>
            <a:fillRect/>
          </a:stretch>
        </p:blipFill>
        <p:spPr>
          <a:xfrm>
            <a:off x="7363042" y="6080676"/>
            <a:ext cx="1499126" cy="440638"/>
          </a:xfrm>
          <a:prstGeom prst="rect">
            <a:avLst/>
          </a:prstGeom>
          <a:ln>
            <a:solidFill>
              <a:srgbClr val="000000"/>
            </a:solidFill>
          </a:ln>
        </p:spPr>
      </p:pic>
      <p:sp>
        <p:nvSpPr>
          <p:cNvPr id="17" name="Rectangle 16"/>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a:t>
            </a:r>
            <a:r>
              <a:rPr lang="en-GB" sz="1100" dirty="0" smtClean="0">
                <a:solidFill>
                  <a:schemeClr val="accent6"/>
                </a:solidFill>
              </a:rPr>
              <a:t>License</a:t>
            </a:r>
            <a:endParaRPr lang="en-GB"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7"/>
          <p:cNvPicPr>
            <a:picLocks noChangeAspect="1" noChangeArrowheads="1"/>
          </p:cNvPicPr>
          <p:nvPr/>
        </p:nvPicPr>
        <p:blipFill>
          <a:blip r:embed="rId3"/>
          <a:srcRect/>
          <a:stretch>
            <a:fillRect/>
          </a:stretch>
        </p:blipFill>
        <p:spPr bwMode="auto">
          <a:xfrm>
            <a:off x="598488" y="1387475"/>
            <a:ext cx="8097837" cy="4278313"/>
          </a:xfrm>
          <a:prstGeom prst="rect">
            <a:avLst/>
          </a:prstGeom>
          <a:noFill/>
          <a:ln w="9525">
            <a:noFill/>
            <a:miter lim="800000"/>
            <a:headEnd/>
            <a:tailEnd/>
          </a:ln>
        </p:spPr>
      </p:pic>
      <p:sp>
        <p:nvSpPr>
          <p:cNvPr id="2" name="Titel 1"/>
          <p:cNvSpPr>
            <a:spLocks noGrp="1"/>
          </p:cNvSpPr>
          <p:nvPr>
            <p:ph type="title"/>
          </p:nvPr>
        </p:nvSpPr>
        <p:spPr>
          <a:xfrm>
            <a:off x="491642" y="230188"/>
            <a:ext cx="8442796" cy="1353086"/>
          </a:xfrm>
        </p:spPr>
        <p:txBody>
          <a:bodyPr/>
          <a:lstStyle/>
          <a:p>
            <a:pPr eaLnBrk="1" hangingPunct="1">
              <a:defRPr/>
            </a:pPr>
            <a:r>
              <a:rPr lang="en-US" dirty="0" smtClean="0"/>
              <a:t>Democratic Republic of the Congo: </a:t>
            </a:r>
            <a:r>
              <a:rPr lang="en-US" dirty="0"/>
              <a:t>D</a:t>
            </a:r>
            <a:r>
              <a:rPr lang="en-US" dirty="0" smtClean="0"/>
              <a:t>eforestation results</a:t>
            </a:r>
            <a:endParaRPr lang="en-US" dirty="0"/>
          </a:p>
        </p:txBody>
      </p:sp>
      <p:sp>
        <p:nvSpPr>
          <p:cNvPr id="106501" name="TextBox 2"/>
          <p:cNvSpPr txBox="1">
            <a:spLocks noChangeArrowheads="1"/>
          </p:cNvSpPr>
          <p:nvPr/>
        </p:nvSpPr>
        <p:spPr bwMode="auto">
          <a:xfrm>
            <a:off x="4766311" y="5702070"/>
            <a:ext cx="4060190" cy="323165"/>
          </a:xfrm>
          <a:prstGeom prst="rect">
            <a:avLst/>
          </a:prstGeom>
          <a:noFill/>
          <a:ln w="9525">
            <a:noFill/>
            <a:miter lim="800000"/>
            <a:headEnd/>
            <a:tailEnd/>
          </a:ln>
        </p:spPr>
        <p:txBody>
          <a:bodyPr wrap="square">
            <a:spAutoFit/>
          </a:bodyPr>
          <a:lstStyle/>
          <a:p>
            <a:pPr>
              <a:lnSpc>
                <a:spcPts val="1800"/>
              </a:lnSpc>
            </a:pPr>
            <a:r>
              <a:rPr lang="en-US" sz="1400" dirty="0">
                <a:latin typeface="Verdana" pitchFamily="34" charset="0"/>
              </a:rPr>
              <a:t>Source: </a:t>
            </a:r>
            <a:r>
              <a:rPr lang="en-US" sz="1400" dirty="0" err="1" smtClean="0">
                <a:latin typeface="Verdana" pitchFamily="34" charset="0"/>
              </a:rPr>
              <a:t>Mayaux</a:t>
            </a:r>
            <a:r>
              <a:rPr lang="en-US" sz="1400" dirty="0" smtClean="0">
                <a:latin typeface="Verdana" pitchFamily="34" charset="0"/>
              </a:rPr>
              <a:t> </a:t>
            </a:r>
            <a:r>
              <a:rPr lang="en-US" sz="1400" dirty="0">
                <a:latin typeface="Verdana" pitchFamily="34" charset="0"/>
              </a:rPr>
              <a:t>et </a:t>
            </a:r>
            <a:r>
              <a:rPr lang="en-US" sz="1400" dirty="0" smtClean="0">
                <a:latin typeface="Verdana" pitchFamily="34" charset="0"/>
              </a:rPr>
              <a:t>al. 2013.</a:t>
            </a:r>
            <a:endParaRPr lang="en-US" sz="1400" dirty="0">
              <a:latin typeface="Verdana" pitchFamily="34" charset="0"/>
            </a:endParaRPr>
          </a:p>
        </p:txBody>
      </p:sp>
      <p:sp>
        <p:nvSpPr>
          <p:cNvPr id="5" name="TextBox 4"/>
          <p:cNvSpPr txBox="1"/>
          <p:nvPr/>
        </p:nvSpPr>
        <p:spPr>
          <a:xfrm>
            <a:off x="7250113" y="4576763"/>
            <a:ext cx="684212" cy="322262"/>
          </a:xfrm>
          <a:prstGeom prst="rect">
            <a:avLst/>
          </a:prstGeom>
          <a:noFill/>
        </p:spPr>
        <p:txBody>
          <a:bodyPr wrap="none">
            <a:spAutoFit/>
          </a:bodyPr>
          <a:lstStyle/>
          <a:p>
            <a:pPr>
              <a:lnSpc>
                <a:spcPts val="1800"/>
              </a:lnSpc>
              <a:defRPr/>
            </a:pPr>
            <a:r>
              <a:rPr lang="en-US" dirty="0">
                <a:solidFill>
                  <a:schemeClr val="accent6"/>
                </a:solidFill>
                <a:latin typeface="Times New Roman" panose="02020603050405020304" pitchFamily="18" charset="0"/>
                <a:cs typeface="Times New Roman" panose="02020603050405020304" pitchFamily="18" charset="0"/>
              </a:rPr>
              <a:t>DRC</a:t>
            </a:r>
          </a:p>
        </p:txBody>
      </p:sp>
      <p:sp>
        <p:nvSpPr>
          <p:cNvPr id="9" name="Freeform 8"/>
          <p:cNvSpPr/>
          <p:nvPr/>
        </p:nvSpPr>
        <p:spPr>
          <a:xfrm>
            <a:off x="5153025" y="4429125"/>
            <a:ext cx="2781300" cy="1152525"/>
          </a:xfrm>
          <a:custGeom>
            <a:avLst/>
            <a:gdLst>
              <a:gd name="connsiteX0" fmla="*/ 0 w 2781300"/>
              <a:gd name="connsiteY0" fmla="*/ 57150 h 1152525"/>
              <a:gd name="connsiteX1" fmla="*/ 133350 w 2781300"/>
              <a:gd name="connsiteY1" fmla="*/ 47625 h 1152525"/>
              <a:gd name="connsiteX2" fmla="*/ 152400 w 2781300"/>
              <a:gd name="connsiteY2" fmla="*/ 19050 h 1152525"/>
              <a:gd name="connsiteX3" fmla="*/ 180975 w 2781300"/>
              <a:gd name="connsiteY3" fmla="*/ 0 h 1152525"/>
              <a:gd name="connsiteX4" fmla="*/ 561975 w 2781300"/>
              <a:gd name="connsiteY4" fmla="*/ 9525 h 1152525"/>
              <a:gd name="connsiteX5" fmla="*/ 781050 w 2781300"/>
              <a:gd name="connsiteY5" fmla="*/ 28575 h 1152525"/>
              <a:gd name="connsiteX6" fmla="*/ 790575 w 2781300"/>
              <a:gd name="connsiteY6" fmla="*/ 66675 h 1152525"/>
              <a:gd name="connsiteX7" fmla="*/ 809625 w 2781300"/>
              <a:gd name="connsiteY7" fmla="*/ 123825 h 1152525"/>
              <a:gd name="connsiteX8" fmla="*/ 819150 w 2781300"/>
              <a:gd name="connsiteY8" fmla="*/ 152400 h 1152525"/>
              <a:gd name="connsiteX9" fmla="*/ 838200 w 2781300"/>
              <a:gd name="connsiteY9" fmla="*/ 219075 h 1152525"/>
              <a:gd name="connsiteX10" fmla="*/ 857250 w 2781300"/>
              <a:gd name="connsiteY10" fmla="*/ 247650 h 1152525"/>
              <a:gd name="connsiteX11" fmla="*/ 866775 w 2781300"/>
              <a:gd name="connsiteY11" fmla="*/ 276225 h 1152525"/>
              <a:gd name="connsiteX12" fmla="*/ 895350 w 2781300"/>
              <a:gd name="connsiteY12" fmla="*/ 285750 h 1152525"/>
              <a:gd name="connsiteX13" fmla="*/ 923925 w 2781300"/>
              <a:gd name="connsiteY13" fmla="*/ 342900 h 1152525"/>
              <a:gd name="connsiteX14" fmla="*/ 952500 w 2781300"/>
              <a:gd name="connsiteY14" fmla="*/ 361950 h 1152525"/>
              <a:gd name="connsiteX15" fmla="*/ 962025 w 2781300"/>
              <a:gd name="connsiteY15" fmla="*/ 390525 h 1152525"/>
              <a:gd name="connsiteX16" fmla="*/ 1076325 w 2781300"/>
              <a:gd name="connsiteY16" fmla="*/ 400050 h 1152525"/>
              <a:gd name="connsiteX17" fmla="*/ 1285875 w 2781300"/>
              <a:gd name="connsiteY17" fmla="*/ 381000 h 1152525"/>
              <a:gd name="connsiteX18" fmla="*/ 1304925 w 2781300"/>
              <a:gd name="connsiteY18" fmla="*/ 247650 h 1152525"/>
              <a:gd name="connsiteX19" fmla="*/ 1323975 w 2781300"/>
              <a:gd name="connsiteY19" fmla="*/ 209550 h 1152525"/>
              <a:gd name="connsiteX20" fmla="*/ 1381125 w 2781300"/>
              <a:gd name="connsiteY20" fmla="*/ 200025 h 1152525"/>
              <a:gd name="connsiteX21" fmla="*/ 1495425 w 2781300"/>
              <a:gd name="connsiteY21" fmla="*/ 209550 h 1152525"/>
              <a:gd name="connsiteX22" fmla="*/ 1504950 w 2781300"/>
              <a:gd name="connsiteY22" fmla="*/ 257175 h 1152525"/>
              <a:gd name="connsiteX23" fmla="*/ 1647825 w 2781300"/>
              <a:gd name="connsiteY23" fmla="*/ 266700 h 1152525"/>
              <a:gd name="connsiteX24" fmla="*/ 1695450 w 2781300"/>
              <a:gd name="connsiteY24" fmla="*/ 276225 h 1152525"/>
              <a:gd name="connsiteX25" fmla="*/ 1704975 w 2781300"/>
              <a:gd name="connsiteY25" fmla="*/ 304800 h 1152525"/>
              <a:gd name="connsiteX26" fmla="*/ 1724025 w 2781300"/>
              <a:gd name="connsiteY26" fmla="*/ 476250 h 1152525"/>
              <a:gd name="connsiteX27" fmla="*/ 1743075 w 2781300"/>
              <a:gd name="connsiteY27" fmla="*/ 504825 h 1152525"/>
              <a:gd name="connsiteX28" fmla="*/ 1733550 w 2781300"/>
              <a:gd name="connsiteY28" fmla="*/ 600075 h 1152525"/>
              <a:gd name="connsiteX29" fmla="*/ 1704975 w 2781300"/>
              <a:gd name="connsiteY29" fmla="*/ 619125 h 1152525"/>
              <a:gd name="connsiteX30" fmla="*/ 1724025 w 2781300"/>
              <a:gd name="connsiteY30" fmla="*/ 704850 h 1152525"/>
              <a:gd name="connsiteX31" fmla="*/ 1752600 w 2781300"/>
              <a:gd name="connsiteY31" fmla="*/ 723900 h 1152525"/>
              <a:gd name="connsiteX32" fmla="*/ 1771650 w 2781300"/>
              <a:gd name="connsiteY32" fmla="*/ 800100 h 1152525"/>
              <a:gd name="connsiteX33" fmla="*/ 1790700 w 2781300"/>
              <a:gd name="connsiteY33" fmla="*/ 857250 h 1152525"/>
              <a:gd name="connsiteX34" fmla="*/ 1781175 w 2781300"/>
              <a:gd name="connsiteY34" fmla="*/ 952500 h 1152525"/>
              <a:gd name="connsiteX35" fmla="*/ 1809750 w 2781300"/>
              <a:gd name="connsiteY35" fmla="*/ 962025 h 1152525"/>
              <a:gd name="connsiteX36" fmla="*/ 1838325 w 2781300"/>
              <a:gd name="connsiteY36" fmla="*/ 942975 h 1152525"/>
              <a:gd name="connsiteX37" fmla="*/ 2019300 w 2781300"/>
              <a:gd name="connsiteY37" fmla="*/ 933450 h 1152525"/>
              <a:gd name="connsiteX38" fmla="*/ 2143125 w 2781300"/>
              <a:gd name="connsiteY38" fmla="*/ 923925 h 1152525"/>
              <a:gd name="connsiteX39" fmla="*/ 2162175 w 2781300"/>
              <a:gd name="connsiteY39" fmla="*/ 981075 h 1152525"/>
              <a:gd name="connsiteX40" fmla="*/ 2190750 w 2781300"/>
              <a:gd name="connsiteY40" fmla="*/ 1000125 h 1152525"/>
              <a:gd name="connsiteX41" fmla="*/ 2238375 w 2781300"/>
              <a:gd name="connsiteY41" fmla="*/ 990600 h 1152525"/>
              <a:gd name="connsiteX42" fmla="*/ 2266950 w 2781300"/>
              <a:gd name="connsiteY42" fmla="*/ 971550 h 1152525"/>
              <a:gd name="connsiteX43" fmla="*/ 2295525 w 2781300"/>
              <a:gd name="connsiteY43" fmla="*/ 962025 h 1152525"/>
              <a:gd name="connsiteX44" fmla="*/ 2352675 w 2781300"/>
              <a:gd name="connsiteY44" fmla="*/ 1047750 h 1152525"/>
              <a:gd name="connsiteX45" fmla="*/ 2419350 w 2781300"/>
              <a:gd name="connsiteY45" fmla="*/ 1057275 h 1152525"/>
              <a:gd name="connsiteX46" fmla="*/ 2505075 w 2781300"/>
              <a:gd name="connsiteY46" fmla="*/ 1085850 h 1152525"/>
              <a:gd name="connsiteX47" fmla="*/ 2533650 w 2781300"/>
              <a:gd name="connsiteY47" fmla="*/ 1095375 h 1152525"/>
              <a:gd name="connsiteX48" fmla="*/ 2628900 w 2781300"/>
              <a:gd name="connsiteY48" fmla="*/ 1085850 h 1152525"/>
              <a:gd name="connsiteX49" fmla="*/ 2647950 w 2781300"/>
              <a:gd name="connsiteY49" fmla="*/ 1057275 h 1152525"/>
              <a:gd name="connsiteX50" fmla="*/ 2676525 w 2781300"/>
              <a:gd name="connsiteY50" fmla="*/ 1047750 h 1152525"/>
              <a:gd name="connsiteX51" fmla="*/ 2733675 w 2781300"/>
              <a:gd name="connsiteY51" fmla="*/ 1085850 h 1152525"/>
              <a:gd name="connsiteX52" fmla="*/ 2781300 w 2781300"/>
              <a:gd name="connsiteY52"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81300" h="1152525">
                <a:moveTo>
                  <a:pt x="0" y="57150"/>
                </a:moveTo>
                <a:cubicBezTo>
                  <a:pt x="44450" y="53975"/>
                  <a:pt x="90117" y="58433"/>
                  <a:pt x="133350" y="47625"/>
                </a:cubicBezTo>
                <a:cubicBezTo>
                  <a:pt x="144456" y="44849"/>
                  <a:pt x="144305" y="27145"/>
                  <a:pt x="152400" y="19050"/>
                </a:cubicBezTo>
                <a:cubicBezTo>
                  <a:pt x="160495" y="10955"/>
                  <a:pt x="171450" y="6350"/>
                  <a:pt x="180975" y="0"/>
                </a:cubicBezTo>
                <a:lnTo>
                  <a:pt x="561975" y="9525"/>
                </a:lnTo>
                <a:cubicBezTo>
                  <a:pt x="619660" y="11702"/>
                  <a:pt x="720111" y="22481"/>
                  <a:pt x="781050" y="28575"/>
                </a:cubicBezTo>
                <a:cubicBezTo>
                  <a:pt x="784225" y="41275"/>
                  <a:pt x="786813" y="54136"/>
                  <a:pt x="790575" y="66675"/>
                </a:cubicBezTo>
                <a:cubicBezTo>
                  <a:pt x="796345" y="85909"/>
                  <a:pt x="803275" y="104775"/>
                  <a:pt x="809625" y="123825"/>
                </a:cubicBezTo>
                <a:cubicBezTo>
                  <a:pt x="812800" y="133350"/>
                  <a:pt x="816715" y="142660"/>
                  <a:pt x="819150" y="152400"/>
                </a:cubicBezTo>
                <a:cubicBezTo>
                  <a:pt x="822202" y="164607"/>
                  <a:pt x="831368" y="205410"/>
                  <a:pt x="838200" y="219075"/>
                </a:cubicBezTo>
                <a:cubicBezTo>
                  <a:pt x="843320" y="229314"/>
                  <a:pt x="852130" y="237411"/>
                  <a:pt x="857250" y="247650"/>
                </a:cubicBezTo>
                <a:cubicBezTo>
                  <a:pt x="861740" y="256630"/>
                  <a:pt x="859675" y="269125"/>
                  <a:pt x="866775" y="276225"/>
                </a:cubicBezTo>
                <a:cubicBezTo>
                  <a:pt x="873875" y="283325"/>
                  <a:pt x="885825" y="282575"/>
                  <a:pt x="895350" y="285750"/>
                </a:cubicBezTo>
                <a:cubicBezTo>
                  <a:pt x="903097" y="308991"/>
                  <a:pt x="905461" y="324436"/>
                  <a:pt x="923925" y="342900"/>
                </a:cubicBezTo>
                <a:cubicBezTo>
                  <a:pt x="932020" y="350995"/>
                  <a:pt x="942975" y="355600"/>
                  <a:pt x="952500" y="361950"/>
                </a:cubicBezTo>
                <a:cubicBezTo>
                  <a:pt x="955675" y="371475"/>
                  <a:pt x="955753" y="382685"/>
                  <a:pt x="962025" y="390525"/>
                </a:cubicBezTo>
                <a:cubicBezTo>
                  <a:pt x="992315" y="428388"/>
                  <a:pt x="1034995" y="403644"/>
                  <a:pt x="1076325" y="400050"/>
                </a:cubicBezTo>
                <a:cubicBezTo>
                  <a:pt x="1300058" y="380595"/>
                  <a:pt x="1128205" y="400709"/>
                  <a:pt x="1285875" y="381000"/>
                </a:cubicBezTo>
                <a:cubicBezTo>
                  <a:pt x="1289052" y="349233"/>
                  <a:pt x="1290800" y="285317"/>
                  <a:pt x="1304925" y="247650"/>
                </a:cubicBezTo>
                <a:cubicBezTo>
                  <a:pt x="1309911" y="234355"/>
                  <a:pt x="1311934" y="217075"/>
                  <a:pt x="1323975" y="209550"/>
                </a:cubicBezTo>
                <a:cubicBezTo>
                  <a:pt x="1340352" y="199314"/>
                  <a:pt x="1362075" y="203200"/>
                  <a:pt x="1381125" y="200025"/>
                </a:cubicBezTo>
                <a:lnTo>
                  <a:pt x="1495425" y="209550"/>
                </a:lnTo>
                <a:cubicBezTo>
                  <a:pt x="1510124" y="216334"/>
                  <a:pt x="1489791" y="251491"/>
                  <a:pt x="1504950" y="257175"/>
                </a:cubicBezTo>
                <a:cubicBezTo>
                  <a:pt x="1549642" y="273934"/>
                  <a:pt x="1600200" y="263525"/>
                  <a:pt x="1647825" y="266700"/>
                </a:cubicBezTo>
                <a:cubicBezTo>
                  <a:pt x="1663700" y="269875"/>
                  <a:pt x="1681980" y="267245"/>
                  <a:pt x="1695450" y="276225"/>
                </a:cubicBezTo>
                <a:cubicBezTo>
                  <a:pt x="1703804" y="281794"/>
                  <a:pt x="1703866" y="294821"/>
                  <a:pt x="1704975" y="304800"/>
                </a:cubicBezTo>
                <a:cubicBezTo>
                  <a:pt x="1707185" y="324691"/>
                  <a:pt x="1701085" y="430371"/>
                  <a:pt x="1724025" y="476250"/>
                </a:cubicBezTo>
                <a:cubicBezTo>
                  <a:pt x="1729145" y="486489"/>
                  <a:pt x="1736725" y="495300"/>
                  <a:pt x="1743075" y="504825"/>
                </a:cubicBezTo>
                <a:cubicBezTo>
                  <a:pt x="1739900" y="536575"/>
                  <a:pt x="1743640" y="569804"/>
                  <a:pt x="1733550" y="600075"/>
                </a:cubicBezTo>
                <a:cubicBezTo>
                  <a:pt x="1729930" y="610935"/>
                  <a:pt x="1707751" y="608019"/>
                  <a:pt x="1704975" y="619125"/>
                </a:cubicBezTo>
                <a:cubicBezTo>
                  <a:pt x="1704887" y="619478"/>
                  <a:pt x="1714249" y="692629"/>
                  <a:pt x="1724025" y="704850"/>
                </a:cubicBezTo>
                <a:cubicBezTo>
                  <a:pt x="1731176" y="713789"/>
                  <a:pt x="1743075" y="717550"/>
                  <a:pt x="1752600" y="723900"/>
                </a:cubicBezTo>
                <a:cubicBezTo>
                  <a:pt x="1781501" y="810603"/>
                  <a:pt x="1737168" y="673665"/>
                  <a:pt x="1771650" y="800100"/>
                </a:cubicBezTo>
                <a:cubicBezTo>
                  <a:pt x="1776934" y="819473"/>
                  <a:pt x="1790700" y="857250"/>
                  <a:pt x="1790700" y="857250"/>
                </a:cubicBezTo>
                <a:cubicBezTo>
                  <a:pt x="1787525" y="889000"/>
                  <a:pt x="1775467" y="921106"/>
                  <a:pt x="1781175" y="952500"/>
                </a:cubicBezTo>
                <a:cubicBezTo>
                  <a:pt x="1782971" y="962378"/>
                  <a:pt x="1799846" y="963676"/>
                  <a:pt x="1809750" y="962025"/>
                </a:cubicBezTo>
                <a:cubicBezTo>
                  <a:pt x="1821042" y="960143"/>
                  <a:pt x="1826982" y="944522"/>
                  <a:pt x="1838325" y="942975"/>
                </a:cubicBezTo>
                <a:cubicBezTo>
                  <a:pt x="1898180" y="934813"/>
                  <a:pt x="1958975" y="936625"/>
                  <a:pt x="2019300" y="933450"/>
                </a:cubicBezTo>
                <a:cubicBezTo>
                  <a:pt x="2059631" y="906563"/>
                  <a:pt x="2077719" y="885771"/>
                  <a:pt x="2143125" y="923925"/>
                </a:cubicBezTo>
                <a:cubicBezTo>
                  <a:pt x="2160470" y="934043"/>
                  <a:pt x="2145467" y="969936"/>
                  <a:pt x="2162175" y="981075"/>
                </a:cubicBezTo>
                <a:lnTo>
                  <a:pt x="2190750" y="1000125"/>
                </a:lnTo>
                <a:cubicBezTo>
                  <a:pt x="2206625" y="996950"/>
                  <a:pt x="2223216" y="996284"/>
                  <a:pt x="2238375" y="990600"/>
                </a:cubicBezTo>
                <a:cubicBezTo>
                  <a:pt x="2249094" y="986580"/>
                  <a:pt x="2256711" y="976670"/>
                  <a:pt x="2266950" y="971550"/>
                </a:cubicBezTo>
                <a:cubicBezTo>
                  <a:pt x="2275930" y="967060"/>
                  <a:pt x="2286000" y="965200"/>
                  <a:pt x="2295525" y="962025"/>
                </a:cubicBezTo>
                <a:cubicBezTo>
                  <a:pt x="2422464" y="987413"/>
                  <a:pt x="2255423" y="938342"/>
                  <a:pt x="2352675" y="1047750"/>
                </a:cubicBezTo>
                <a:cubicBezTo>
                  <a:pt x="2367590" y="1064530"/>
                  <a:pt x="2397125" y="1054100"/>
                  <a:pt x="2419350" y="1057275"/>
                </a:cubicBezTo>
                <a:lnTo>
                  <a:pt x="2505075" y="1085850"/>
                </a:lnTo>
                <a:lnTo>
                  <a:pt x="2533650" y="1095375"/>
                </a:lnTo>
                <a:cubicBezTo>
                  <a:pt x="2565400" y="1092200"/>
                  <a:pt x="2598629" y="1095940"/>
                  <a:pt x="2628900" y="1085850"/>
                </a:cubicBezTo>
                <a:cubicBezTo>
                  <a:pt x="2639760" y="1082230"/>
                  <a:pt x="2639011" y="1064426"/>
                  <a:pt x="2647950" y="1057275"/>
                </a:cubicBezTo>
                <a:cubicBezTo>
                  <a:pt x="2655790" y="1051003"/>
                  <a:pt x="2667000" y="1050925"/>
                  <a:pt x="2676525" y="1047750"/>
                </a:cubicBezTo>
                <a:cubicBezTo>
                  <a:pt x="2695575" y="1060450"/>
                  <a:pt x="2720975" y="1066800"/>
                  <a:pt x="2733675" y="1085850"/>
                </a:cubicBezTo>
                <a:cubicBezTo>
                  <a:pt x="2774266" y="1146736"/>
                  <a:pt x="2755586" y="1126811"/>
                  <a:pt x="2781300" y="1152525"/>
                </a:cubicBezTo>
              </a:path>
            </a:pathLst>
          </a:cu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5133975" y="2466975"/>
            <a:ext cx="3409950" cy="3114675"/>
          </a:xfrm>
          <a:custGeom>
            <a:avLst/>
            <a:gdLst>
              <a:gd name="connsiteX0" fmla="*/ 3029005 w 3410005"/>
              <a:gd name="connsiteY0" fmla="*/ 3114675 h 3114675"/>
              <a:gd name="connsiteX1" fmla="*/ 2990905 w 3410005"/>
              <a:gd name="connsiteY1" fmla="*/ 3067050 h 3114675"/>
              <a:gd name="connsiteX2" fmla="*/ 2962330 w 3410005"/>
              <a:gd name="connsiteY2" fmla="*/ 3057525 h 3114675"/>
              <a:gd name="connsiteX3" fmla="*/ 2933755 w 3410005"/>
              <a:gd name="connsiteY3" fmla="*/ 3038475 h 3114675"/>
              <a:gd name="connsiteX4" fmla="*/ 2924230 w 3410005"/>
              <a:gd name="connsiteY4" fmla="*/ 3009900 h 3114675"/>
              <a:gd name="connsiteX5" fmla="*/ 2905180 w 3410005"/>
              <a:gd name="connsiteY5" fmla="*/ 2981325 h 3114675"/>
              <a:gd name="connsiteX6" fmla="*/ 2914705 w 3410005"/>
              <a:gd name="connsiteY6" fmla="*/ 2952750 h 3114675"/>
              <a:gd name="connsiteX7" fmla="*/ 2943280 w 3410005"/>
              <a:gd name="connsiteY7" fmla="*/ 2886075 h 3114675"/>
              <a:gd name="connsiteX8" fmla="*/ 2933755 w 3410005"/>
              <a:gd name="connsiteY8" fmla="*/ 2676525 h 3114675"/>
              <a:gd name="connsiteX9" fmla="*/ 2924230 w 3410005"/>
              <a:gd name="connsiteY9" fmla="*/ 2638425 h 3114675"/>
              <a:gd name="connsiteX10" fmla="*/ 2914705 w 3410005"/>
              <a:gd name="connsiteY10" fmla="*/ 2581275 h 3114675"/>
              <a:gd name="connsiteX11" fmla="*/ 2924230 w 3410005"/>
              <a:gd name="connsiteY11" fmla="*/ 2543175 h 3114675"/>
              <a:gd name="connsiteX12" fmla="*/ 2981380 w 3410005"/>
              <a:gd name="connsiteY12" fmla="*/ 2505075 h 3114675"/>
              <a:gd name="connsiteX13" fmla="*/ 2990905 w 3410005"/>
              <a:gd name="connsiteY13" fmla="*/ 2476500 h 3114675"/>
              <a:gd name="connsiteX14" fmla="*/ 3000430 w 3410005"/>
              <a:gd name="connsiteY14" fmla="*/ 2438400 h 3114675"/>
              <a:gd name="connsiteX15" fmla="*/ 3029005 w 3410005"/>
              <a:gd name="connsiteY15" fmla="*/ 2428875 h 3114675"/>
              <a:gd name="connsiteX16" fmla="*/ 3076630 w 3410005"/>
              <a:gd name="connsiteY16" fmla="*/ 2419350 h 3114675"/>
              <a:gd name="connsiteX17" fmla="*/ 3181405 w 3410005"/>
              <a:gd name="connsiteY17" fmla="*/ 2409825 h 3114675"/>
              <a:gd name="connsiteX18" fmla="*/ 3248080 w 3410005"/>
              <a:gd name="connsiteY18" fmla="*/ 2400300 h 3114675"/>
              <a:gd name="connsiteX19" fmla="*/ 3276655 w 3410005"/>
              <a:gd name="connsiteY19" fmla="*/ 2390775 h 3114675"/>
              <a:gd name="connsiteX20" fmla="*/ 3314755 w 3410005"/>
              <a:gd name="connsiteY20" fmla="*/ 2381250 h 3114675"/>
              <a:gd name="connsiteX21" fmla="*/ 3305230 w 3410005"/>
              <a:gd name="connsiteY21" fmla="*/ 2343150 h 3114675"/>
              <a:gd name="connsiteX22" fmla="*/ 3267130 w 3410005"/>
              <a:gd name="connsiteY22" fmla="*/ 2295525 h 3114675"/>
              <a:gd name="connsiteX23" fmla="*/ 3238555 w 3410005"/>
              <a:gd name="connsiteY23" fmla="*/ 2238375 h 3114675"/>
              <a:gd name="connsiteX24" fmla="*/ 3219505 w 3410005"/>
              <a:gd name="connsiteY24" fmla="*/ 2181225 h 3114675"/>
              <a:gd name="connsiteX25" fmla="*/ 3200455 w 3410005"/>
              <a:gd name="connsiteY25" fmla="*/ 2152650 h 3114675"/>
              <a:gd name="connsiteX26" fmla="*/ 3181405 w 3410005"/>
              <a:gd name="connsiteY26" fmla="*/ 2095500 h 3114675"/>
              <a:gd name="connsiteX27" fmla="*/ 3162355 w 3410005"/>
              <a:gd name="connsiteY27" fmla="*/ 2038350 h 3114675"/>
              <a:gd name="connsiteX28" fmla="*/ 3152830 w 3410005"/>
              <a:gd name="connsiteY28" fmla="*/ 2009775 h 3114675"/>
              <a:gd name="connsiteX29" fmla="*/ 3143305 w 3410005"/>
              <a:gd name="connsiteY29" fmla="*/ 1971675 h 3114675"/>
              <a:gd name="connsiteX30" fmla="*/ 3124255 w 3410005"/>
              <a:gd name="connsiteY30" fmla="*/ 1914525 h 3114675"/>
              <a:gd name="connsiteX31" fmla="*/ 3105205 w 3410005"/>
              <a:gd name="connsiteY31" fmla="*/ 1857375 h 3114675"/>
              <a:gd name="connsiteX32" fmla="*/ 3095680 w 3410005"/>
              <a:gd name="connsiteY32" fmla="*/ 1828800 h 3114675"/>
              <a:gd name="connsiteX33" fmla="*/ 3086155 w 3410005"/>
              <a:gd name="connsiteY33" fmla="*/ 1800225 h 3114675"/>
              <a:gd name="connsiteX34" fmla="*/ 3076630 w 3410005"/>
              <a:gd name="connsiteY34" fmla="*/ 1666875 h 3114675"/>
              <a:gd name="connsiteX35" fmla="*/ 3038530 w 3410005"/>
              <a:gd name="connsiteY35" fmla="*/ 1581150 h 3114675"/>
              <a:gd name="connsiteX36" fmla="*/ 3029005 w 3410005"/>
              <a:gd name="connsiteY36" fmla="*/ 1552575 h 3114675"/>
              <a:gd name="connsiteX37" fmla="*/ 3019480 w 3410005"/>
              <a:gd name="connsiteY37" fmla="*/ 1457325 h 3114675"/>
              <a:gd name="connsiteX38" fmla="*/ 3000430 w 3410005"/>
              <a:gd name="connsiteY38" fmla="*/ 1381125 h 3114675"/>
              <a:gd name="connsiteX39" fmla="*/ 3019480 w 3410005"/>
              <a:gd name="connsiteY39" fmla="*/ 1304925 h 3114675"/>
              <a:gd name="connsiteX40" fmla="*/ 3048055 w 3410005"/>
              <a:gd name="connsiteY40" fmla="*/ 1276350 h 3114675"/>
              <a:gd name="connsiteX41" fmla="*/ 3095680 w 3410005"/>
              <a:gd name="connsiteY41" fmla="*/ 1133475 h 3114675"/>
              <a:gd name="connsiteX42" fmla="*/ 3105205 w 3410005"/>
              <a:gd name="connsiteY42" fmla="*/ 1104900 h 3114675"/>
              <a:gd name="connsiteX43" fmla="*/ 3114730 w 3410005"/>
              <a:gd name="connsiteY43" fmla="*/ 1076325 h 3114675"/>
              <a:gd name="connsiteX44" fmla="*/ 3124255 w 3410005"/>
              <a:gd name="connsiteY44" fmla="*/ 1038225 h 3114675"/>
              <a:gd name="connsiteX45" fmla="*/ 3143305 w 3410005"/>
              <a:gd name="connsiteY45" fmla="*/ 981075 h 3114675"/>
              <a:gd name="connsiteX46" fmla="*/ 3152830 w 3410005"/>
              <a:gd name="connsiteY46" fmla="*/ 952500 h 3114675"/>
              <a:gd name="connsiteX47" fmla="*/ 3162355 w 3410005"/>
              <a:gd name="connsiteY47" fmla="*/ 914400 h 3114675"/>
              <a:gd name="connsiteX48" fmla="*/ 3171880 w 3410005"/>
              <a:gd name="connsiteY48" fmla="*/ 857250 h 3114675"/>
              <a:gd name="connsiteX49" fmla="*/ 3190930 w 3410005"/>
              <a:gd name="connsiteY49" fmla="*/ 800100 h 3114675"/>
              <a:gd name="connsiteX50" fmla="*/ 3219505 w 3410005"/>
              <a:gd name="connsiteY50" fmla="*/ 781050 h 3114675"/>
              <a:gd name="connsiteX51" fmla="*/ 3248080 w 3410005"/>
              <a:gd name="connsiteY51" fmla="*/ 723900 h 3114675"/>
              <a:gd name="connsiteX52" fmla="*/ 3276655 w 3410005"/>
              <a:gd name="connsiteY52" fmla="*/ 714375 h 3114675"/>
              <a:gd name="connsiteX53" fmla="*/ 3305230 w 3410005"/>
              <a:gd name="connsiteY53" fmla="*/ 695325 h 3114675"/>
              <a:gd name="connsiteX54" fmla="*/ 3362380 w 3410005"/>
              <a:gd name="connsiteY54" fmla="*/ 666750 h 3114675"/>
              <a:gd name="connsiteX55" fmla="*/ 3410005 w 3410005"/>
              <a:gd name="connsiteY55" fmla="*/ 581025 h 3114675"/>
              <a:gd name="connsiteX56" fmla="*/ 3390955 w 3410005"/>
              <a:gd name="connsiteY56" fmla="*/ 552450 h 3114675"/>
              <a:gd name="connsiteX57" fmla="*/ 3333805 w 3410005"/>
              <a:gd name="connsiteY57" fmla="*/ 523875 h 3114675"/>
              <a:gd name="connsiteX58" fmla="*/ 3324280 w 3410005"/>
              <a:gd name="connsiteY58" fmla="*/ 495300 h 3114675"/>
              <a:gd name="connsiteX59" fmla="*/ 3333805 w 3410005"/>
              <a:gd name="connsiteY59" fmla="*/ 438150 h 3114675"/>
              <a:gd name="connsiteX60" fmla="*/ 3343330 w 3410005"/>
              <a:gd name="connsiteY60" fmla="*/ 361950 h 3114675"/>
              <a:gd name="connsiteX61" fmla="*/ 3333805 w 3410005"/>
              <a:gd name="connsiteY61" fmla="*/ 295275 h 3114675"/>
              <a:gd name="connsiteX62" fmla="*/ 3324280 w 3410005"/>
              <a:gd name="connsiteY62" fmla="*/ 266700 h 3114675"/>
              <a:gd name="connsiteX63" fmla="*/ 3238555 w 3410005"/>
              <a:gd name="connsiteY63" fmla="*/ 238125 h 3114675"/>
              <a:gd name="connsiteX64" fmla="*/ 3209980 w 3410005"/>
              <a:gd name="connsiteY64" fmla="*/ 228600 h 3114675"/>
              <a:gd name="connsiteX65" fmla="*/ 3190930 w 3410005"/>
              <a:gd name="connsiteY65" fmla="*/ 200025 h 3114675"/>
              <a:gd name="connsiteX66" fmla="*/ 3162355 w 3410005"/>
              <a:gd name="connsiteY66" fmla="*/ 180975 h 3114675"/>
              <a:gd name="connsiteX67" fmla="*/ 3133780 w 3410005"/>
              <a:gd name="connsiteY67" fmla="*/ 123825 h 3114675"/>
              <a:gd name="connsiteX68" fmla="*/ 3105205 w 3410005"/>
              <a:gd name="connsiteY68" fmla="*/ 114300 h 3114675"/>
              <a:gd name="connsiteX69" fmla="*/ 3076630 w 3410005"/>
              <a:gd name="connsiteY69" fmla="*/ 123825 h 3114675"/>
              <a:gd name="connsiteX70" fmla="*/ 3067105 w 3410005"/>
              <a:gd name="connsiteY70" fmla="*/ 152400 h 3114675"/>
              <a:gd name="connsiteX71" fmla="*/ 2981380 w 3410005"/>
              <a:gd name="connsiteY71" fmla="*/ 142875 h 3114675"/>
              <a:gd name="connsiteX72" fmla="*/ 2828980 w 3410005"/>
              <a:gd name="connsiteY72" fmla="*/ 133350 h 3114675"/>
              <a:gd name="connsiteX73" fmla="*/ 2771830 w 3410005"/>
              <a:gd name="connsiteY73" fmla="*/ 95250 h 3114675"/>
              <a:gd name="connsiteX74" fmla="*/ 2733730 w 3410005"/>
              <a:gd name="connsiteY74" fmla="*/ 57150 h 3114675"/>
              <a:gd name="connsiteX75" fmla="*/ 2724205 w 3410005"/>
              <a:gd name="connsiteY75" fmla="*/ 28575 h 3114675"/>
              <a:gd name="connsiteX76" fmla="*/ 2619430 w 3410005"/>
              <a:gd name="connsiteY76" fmla="*/ 28575 h 3114675"/>
              <a:gd name="connsiteX77" fmla="*/ 2533705 w 3410005"/>
              <a:gd name="connsiteY77" fmla="*/ 38100 h 3114675"/>
              <a:gd name="connsiteX78" fmla="*/ 2428930 w 3410005"/>
              <a:gd name="connsiteY78" fmla="*/ 9525 h 3114675"/>
              <a:gd name="connsiteX79" fmla="*/ 2400355 w 3410005"/>
              <a:gd name="connsiteY79" fmla="*/ 0 h 3114675"/>
              <a:gd name="connsiteX80" fmla="*/ 2371780 w 3410005"/>
              <a:gd name="connsiteY80" fmla="*/ 9525 h 3114675"/>
              <a:gd name="connsiteX81" fmla="*/ 2343205 w 3410005"/>
              <a:gd name="connsiteY81" fmla="*/ 66675 h 3114675"/>
              <a:gd name="connsiteX82" fmla="*/ 2286055 w 3410005"/>
              <a:gd name="connsiteY82" fmla="*/ 85725 h 3114675"/>
              <a:gd name="connsiteX83" fmla="*/ 2209855 w 3410005"/>
              <a:gd name="connsiteY83" fmla="*/ 66675 h 3114675"/>
              <a:gd name="connsiteX84" fmla="*/ 2181280 w 3410005"/>
              <a:gd name="connsiteY84" fmla="*/ 47625 h 3114675"/>
              <a:gd name="connsiteX85" fmla="*/ 2114605 w 3410005"/>
              <a:gd name="connsiteY85" fmla="*/ 123825 h 3114675"/>
              <a:gd name="connsiteX86" fmla="*/ 1962205 w 3410005"/>
              <a:gd name="connsiteY86" fmla="*/ 114300 h 3114675"/>
              <a:gd name="connsiteX87" fmla="*/ 1914580 w 3410005"/>
              <a:gd name="connsiteY87" fmla="*/ 123825 h 3114675"/>
              <a:gd name="connsiteX88" fmla="*/ 1895530 w 3410005"/>
              <a:gd name="connsiteY88" fmla="*/ 152400 h 3114675"/>
              <a:gd name="connsiteX89" fmla="*/ 1838380 w 3410005"/>
              <a:gd name="connsiteY89" fmla="*/ 190500 h 3114675"/>
              <a:gd name="connsiteX90" fmla="*/ 1666930 w 3410005"/>
              <a:gd name="connsiteY90" fmla="*/ 180975 h 3114675"/>
              <a:gd name="connsiteX91" fmla="*/ 1609780 w 3410005"/>
              <a:gd name="connsiteY91" fmla="*/ 161925 h 3114675"/>
              <a:gd name="connsiteX92" fmla="*/ 1533580 w 3410005"/>
              <a:gd name="connsiteY92" fmla="*/ 152400 h 3114675"/>
              <a:gd name="connsiteX93" fmla="*/ 1505005 w 3410005"/>
              <a:gd name="connsiteY93" fmla="*/ 123825 h 3114675"/>
              <a:gd name="connsiteX94" fmla="*/ 1495480 w 3410005"/>
              <a:gd name="connsiteY94" fmla="*/ 95250 h 3114675"/>
              <a:gd name="connsiteX95" fmla="*/ 1466905 w 3410005"/>
              <a:gd name="connsiteY95" fmla="*/ 76200 h 3114675"/>
              <a:gd name="connsiteX96" fmla="*/ 1371655 w 3410005"/>
              <a:gd name="connsiteY96" fmla="*/ 57150 h 3114675"/>
              <a:gd name="connsiteX97" fmla="*/ 1276405 w 3410005"/>
              <a:gd name="connsiteY97" fmla="*/ 47625 h 3114675"/>
              <a:gd name="connsiteX98" fmla="*/ 1247830 w 3410005"/>
              <a:gd name="connsiteY98" fmla="*/ 57150 h 3114675"/>
              <a:gd name="connsiteX99" fmla="*/ 1228780 w 3410005"/>
              <a:gd name="connsiteY99" fmla="*/ 85725 h 3114675"/>
              <a:gd name="connsiteX100" fmla="*/ 1200205 w 3410005"/>
              <a:gd name="connsiteY100" fmla="*/ 104775 h 3114675"/>
              <a:gd name="connsiteX101" fmla="*/ 1181155 w 3410005"/>
              <a:gd name="connsiteY101" fmla="*/ 161925 h 3114675"/>
              <a:gd name="connsiteX102" fmla="*/ 1152580 w 3410005"/>
              <a:gd name="connsiteY102" fmla="*/ 219075 h 3114675"/>
              <a:gd name="connsiteX103" fmla="*/ 1133530 w 3410005"/>
              <a:gd name="connsiteY103" fmla="*/ 361950 h 3114675"/>
              <a:gd name="connsiteX104" fmla="*/ 1124005 w 3410005"/>
              <a:gd name="connsiteY104" fmla="*/ 419100 h 3114675"/>
              <a:gd name="connsiteX105" fmla="*/ 1104955 w 3410005"/>
              <a:gd name="connsiteY105" fmla="*/ 476250 h 3114675"/>
              <a:gd name="connsiteX106" fmla="*/ 1095430 w 3410005"/>
              <a:gd name="connsiteY106" fmla="*/ 504825 h 3114675"/>
              <a:gd name="connsiteX107" fmla="*/ 1076380 w 3410005"/>
              <a:gd name="connsiteY107" fmla="*/ 533400 h 3114675"/>
              <a:gd name="connsiteX108" fmla="*/ 1057330 w 3410005"/>
              <a:gd name="connsiteY108" fmla="*/ 600075 h 3114675"/>
              <a:gd name="connsiteX109" fmla="*/ 1047805 w 3410005"/>
              <a:gd name="connsiteY109" fmla="*/ 628650 h 3114675"/>
              <a:gd name="connsiteX110" fmla="*/ 1019230 w 3410005"/>
              <a:gd name="connsiteY110" fmla="*/ 657225 h 3114675"/>
              <a:gd name="connsiteX111" fmla="*/ 1000180 w 3410005"/>
              <a:gd name="connsiteY111" fmla="*/ 685800 h 3114675"/>
              <a:gd name="connsiteX112" fmla="*/ 1009705 w 3410005"/>
              <a:gd name="connsiteY112" fmla="*/ 962025 h 3114675"/>
              <a:gd name="connsiteX113" fmla="*/ 990655 w 3410005"/>
              <a:gd name="connsiteY113" fmla="*/ 1038225 h 3114675"/>
              <a:gd name="connsiteX114" fmla="*/ 962080 w 3410005"/>
              <a:gd name="connsiteY114" fmla="*/ 1057275 h 3114675"/>
              <a:gd name="connsiteX115" fmla="*/ 943030 w 3410005"/>
              <a:gd name="connsiteY115" fmla="*/ 1085850 h 3114675"/>
              <a:gd name="connsiteX116" fmla="*/ 885880 w 3410005"/>
              <a:gd name="connsiteY116" fmla="*/ 1123950 h 3114675"/>
              <a:gd name="connsiteX117" fmla="*/ 866830 w 3410005"/>
              <a:gd name="connsiteY117" fmla="*/ 1152525 h 3114675"/>
              <a:gd name="connsiteX118" fmla="*/ 838255 w 3410005"/>
              <a:gd name="connsiteY118" fmla="*/ 1171575 h 3114675"/>
              <a:gd name="connsiteX119" fmla="*/ 800155 w 3410005"/>
              <a:gd name="connsiteY119" fmla="*/ 1228725 h 3114675"/>
              <a:gd name="connsiteX120" fmla="*/ 781105 w 3410005"/>
              <a:gd name="connsiteY120" fmla="*/ 1257300 h 3114675"/>
              <a:gd name="connsiteX121" fmla="*/ 762055 w 3410005"/>
              <a:gd name="connsiteY121" fmla="*/ 1285875 h 3114675"/>
              <a:gd name="connsiteX122" fmla="*/ 743005 w 3410005"/>
              <a:gd name="connsiteY122" fmla="*/ 1343025 h 3114675"/>
              <a:gd name="connsiteX123" fmla="*/ 733480 w 3410005"/>
              <a:gd name="connsiteY123" fmla="*/ 1381125 h 3114675"/>
              <a:gd name="connsiteX124" fmla="*/ 714430 w 3410005"/>
              <a:gd name="connsiteY124" fmla="*/ 1438275 h 3114675"/>
              <a:gd name="connsiteX125" fmla="*/ 704905 w 3410005"/>
              <a:gd name="connsiteY125" fmla="*/ 1552575 h 3114675"/>
              <a:gd name="connsiteX126" fmla="*/ 695380 w 3410005"/>
              <a:gd name="connsiteY126" fmla="*/ 1581150 h 3114675"/>
              <a:gd name="connsiteX127" fmla="*/ 666805 w 3410005"/>
              <a:gd name="connsiteY127" fmla="*/ 1590675 h 3114675"/>
              <a:gd name="connsiteX128" fmla="*/ 609655 w 3410005"/>
              <a:gd name="connsiteY128" fmla="*/ 1628775 h 3114675"/>
              <a:gd name="connsiteX129" fmla="*/ 562030 w 3410005"/>
              <a:gd name="connsiteY129" fmla="*/ 1704975 h 3114675"/>
              <a:gd name="connsiteX130" fmla="*/ 552505 w 3410005"/>
              <a:gd name="connsiteY130" fmla="*/ 1733550 h 3114675"/>
              <a:gd name="connsiteX131" fmla="*/ 466780 w 3410005"/>
              <a:gd name="connsiteY131" fmla="*/ 1781175 h 3114675"/>
              <a:gd name="connsiteX132" fmla="*/ 428680 w 3410005"/>
              <a:gd name="connsiteY132" fmla="*/ 1771650 h 3114675"/>
              <a:gd name="connsiteX133" fmla="*/ 419155 w 3410005"/>
              <a:gd name="connsiteY133" fmla="*/ 1704975 h 3114675"/>
              <a:gd name="connsiteX134" fmla="*/ 409630 w 3410005"/>
              <a:gd name="connsiteY134" fmla="*/ 1676400 h 3114675"/>
              <a:gd name="connsiteX135" fmla="*/ 314380 w 3410005"/>
              <a:gd name="connsiteY135" fmla="*/ 1695450 h 3114675"/>
              <a:gd name="connsiteX136" fmla="*/ 285805 w 3410005"/>
              <a:gd name="connsiteY136" fmla="*/ 1714500 h 3114675"/>
              <a:gd name="connsiteX137" fmla="*/ 247705 w 3410005"/>
              <a:gd name="connsiteY137" fmla="*/ 1781175 h 3114675"/>
              <a:gd name="connsiteX138" fmla="*/ 219130 w 3410005"/>
              <a:gd name="connsiteY138" fmla="*/ 1771650 h 3114675"/>
              <a:gd name="connsiteX139" fmla="*/ 200080 w 3410005"/>
              <a:gd name="connsiteY139" fmla="*/ 1743075 h 3114675"/>
              <a:gd name="connsiteX140" fmla="*/ 171505 w 3410005"/>
              <a:gd name="connsiteY140" fmla="*/ 1752600 h 3114675"/>
              <a:gd name="connsiteX141" fmla="*/ 85780 w 3410005"/>
              <a:gd name="connsiteY141" fmla="*/ 1800225 h 3114675"/>
              <a:gd name="connsiteX142" fmla="*/ 47680 w 3410005"/>
              <a:gd name="connsiteY142" fmla="*/ 1857375 h 3114675"/>
              <a:gd name="connsiteX143" fmla="*/ 28630 w 3410005"/>
              <a:gd name="connsiteY143" fmla="*/ 1885950 h 3114675"/>
              <a:gd name="connsiteX144" fmla="*/ 55 w 3410005"/>
              <a:gd name="connsiteY144" fmla="*/ 1914525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410005" h="3114675">
                <a:moveTo>
                  <a:pt x="3029005" y="3114675"/>
                </a:moveTo>
                <a:cubicBezTo>
                  <a:pt x="3016305" y="3098800"/>
                  <a:pt x="3006341" y="3080281"/>
                  <a:pt x="2990905" y="3067050"/>
                </a:cubicBezTo>
                <a:cubicBezTo>
                  <a:pt x="2983282" y="3060516"/>
                  <a:pt x="2971310" y="3062015"/>
                  <a:pt x="2962330" y="3057525"/>
                </a:cubicBezTo>
                <a:cubicBezTo>
                  <a:pt x="2952091" y="3052405"/>
                  <a:pt x="2943280" y="3044825"/>
                  <a:pt x="2933755" y="3038475"/>
                </a:cubicBezTo>
                <a:cubicBezTo>
                  <a:pt x="2930580" y="3028950"/>
                  <a:pt x="2928720" y="3018880"/>
                  <a:pt x="2924230" y="3009900"/>
                </a:cubicBezTo>
                <a:cubicBezTo>
                  <a:pt x="2919110" y="2999661"/>
                  <a:pt x="2907062" y="2992617"/>
                  <a:pt x="2905180" y="2981325"/>
                </a:cubicBezTo>
                <a:cubicBezTo>
                  <a:pt x="2903529" y="2971421"/>
                  <a:pt x="2911947" y="2962404"/>
                  <a:pt x="2914705" y="2952750"/>
                </a:cubicBezTo>
                <a:cubicBezTo>
                  <a:pt x="2930082" y="2898931"/>
                  <a:pt x="2914279" y="2929576"/>
                  <a:pt x="2943280" y="2886075"/>
                </a:cubicBezTo>
                <a:cubicBezTo>
                  <a:pt x="2940105" y="2816225"/>
                  <a:pt x="2939118" y="2746241"/>
                  <a:pt x="2933755" y="2676525"/>
                </a:cubicBezTo>
                <a:cubicBezTo>
                  <a:pt x="2932751" y="2663473"/>
                  <a:pt x="2926797" y="2651262"/>
                  <a:pt x="2924230" y="2638425"/>
                </a:cubicBezTo>
                <a:cubicBezTo>
                  <a:pt x="2920442" y="2619487"/>
                  <a:pt x="2917880" y="2600325"/>
                  <a:pt x="2914705" y="2581275"/>
                </a:cubicBezTo>
                <a:cubicBezTo>
                  <a:pt x="2917880" y="2568575"/>
                  <a:pt x="2915610" y="2553027"/>
                  <a:pt x="2924230" y="2543175"/>
                </a:cubicBezTo>
                <a:cubicBezTo>
                  <a:pt x="2939307" y="2525945"/>
                  <a:pt x="2981380" y="2505075"/>
                  <a:pt x="2981380" y="2505075"/>
                </a:cubicBezTo>
                <a:cubicBezTo>
                  <a:pt x="2984555" y="2495550"/>
                  <a:pt x="2988147" y="2486154"/>
                  <a:pt x="2990905" y="2476500"/>
                </a:cubicBezTo>
                <a:cubicBezTo>
                  <a:pt x="2994501" y="2463913"/>
                  <a:pt x="2992252" y="2448622"/>
                  <a:pt x="3000430" y="2438400"/>
                </a:cubicBezTo>
                <a:cubicBezTo>
                  <a:pt x="3006702" y="2430560"/>
                  <a:pt x="3019265" y="2431310"/>
                  <a:pt x="3029005" y="2428875"/>
                </a:cubicBezTo>
                <a:cubicBezTo>
                  <a:pt x="3044711" y="2424948"/>
                  <a:pt x="3060566" y="2421358"/>
                  <a:pt x="3076630" y="2419350"/>
                </a:cubicBezTo>
                <a:cubicBezTo>
                  <a:pt x="3111428" y="2415000"/>
                  <a:pt x="3146550" y="2413698"/>
                  <a:pt x="3181405" y="2409825"/>
                </a:cubicBezTo>
                <a:cubicBezTo>
                  <a:pt x="3203718" y="2407346"/>
                  <a:pt x="3225855" y="2403475"/>
                  <a:pt x="3248080" y="2400300"/>
                </a:cubicBezTo>
                <a:cubicBezTo>
                  <a:pt x="3257605" y="2397125"/>
                  <a:pt x="3267001" y="2393533"/>
                  <a:pt x="3276655" y="2390775"/>
                </a:cubicBezTo>
                <a:cubicBezTo>
                  <a:pt x="3289242" y="2387179"/>
                  <a:pt x="3308020" y="2392475"/>
                  <a:pt x="3314755" y="2381250"/>
                </a:cubicBezTo>
                <a:cubicBezTo>
                  <a:pt x="3321490" y="2370025"/>
                  <a:pt x="3308826" y="2355737"/>
                  <a:pt x="3305230" y="2343150"/>
                </a:cubicBezTo>
                <a:cubicBezTo>
                  <a:pt x="3294405" y="2305261"/>
                  <a:pt x="3301414" y="2318381"/>
                  <a:pt x="3267130" y="2295525"/>
                </a:cubicBezTo>
                <a:cubicBezTo>
                  <a:pt x="3232392" y="2191312"/>
                  <a:pt x="3287794" y="2349162"/>
                  <a:pt x="3238555" y="2238375"/>
                </a:cubicBezTo>
                <a:cubicBezTo>
                  <a:pt x="3230400" y="2220025"/>
                  <a:pt x="3230644" y="2197933"/>
                  <a:pt x="3219505" y="2181225"/>
                </a:cubicBezTo>
                <a:cubicBezTo>
                  <a:pt x="3213155" y="2171700"/>
                  <a:pt x="3205104" y="2163111"/>
                  <a:pt x="3200455" y="2152650"/>
                </a:cubicBezTo>
                <a:cubicBezTo>
                  <a:pt x="3192300" y="2134300"/>
                  <a:pt x="3187755" y="2114550"/>
                  <a:pt x="3181405" y="2095500"/>
                </a:cubicBezTo>
                <a:lnTo>
                  <a:pt x="3162355" y="2038350"/>
                </a:lnTo>
                <a:cubicBezTo>
                  <a:pt x="3159180" y="2028825"/>
                  <a:pt x="3155265" y="2019515"/>
                  <a:pt x="3152830" y="2009775"/>
                </a:cubicBezTo>
                <a:cubicBezTo>
                  <a:pt x="3149655" y="1997075"/>
                  <a:pt x="3147067" y="1984214"/>
                  <a:pt x="3143305" y="1971675"/>
                </a:cubicBezTo>
                <a:cubicBezTo>
                  <a:pt x="3137535" y="1952441"/>
                  <a:pt x="3130605" y="1933575"/>
                  <a:pt x="3124255" y="1914525"/>
                </a:cubicBezTo>
                <a:lnTo>
                  <a:pt x="3105205" y="1857375"/>
                </a:lnTo>
                <a:lnTo>
                  <a:pt x="3095680" y="1828800"/>
                </a:lnTo>
                <a:lnTo>
                  <a:pt x="3086155" y="1800225"/>
                </a:lnTo>
                <a:cubicBezTo>
                  <a:pt x="3082980" y="1755775"/>
                  <a:pt x="3083241" y="1710945"/>
                  <a:pt x="3076630" y="1666875"/>
                </a:cubicBezTo>
                <a:cubicBezTo>
                  <a:pt x="3066098" y="1596665"/>
                  <a:pt x="3061799" y="1627687"/>
                  <a:pt x="3038530" y="1581150"/>
                </a:cubicBezTo>
                <a:cubicBezTo>
                  <a:pt x="3034040" y="1572170"/>
                  <a:pt x="3032180" y="1562100"/>
                  <a:pt x="3029005" y="1552575"/>
                </a:cubicBezTo>
                <a:cubicBezTo>
                  <a:pt x="3025830" y="1520825"/>
                  <a:pt x="3024726" y="1488799"/>
                  <a:pt x="3019480" y="1457325"/>
                </a:cubicBezTo>
                <a:cubicBezTo>
                  <a:pt x="3015176" y="1431500"/>
                  <a:pt x="3000430" y="1381125"/>
                  <a:pt x="3000430" y="1381125"/>
                </a:cubicBezTo>
                <a:cubicBezTo>
                  <a:pt x="3001804" y="1374255"/>
                  <a:pt x="3011112" y="1317477"/>
                  <a:pt x="3019480" y="1304925"/>
                </a:cubicBezTo>
                <a:cubicBezTo>
                  <a:pt x="3026952" y="1293717"/>
                  <a:pt x="3038530" y="1285875"/>
                  <a:pt x="3048055" y="1276350"/>
                </a:cubicBezTo>
                <a:lnTo>
                  <a:pt x="3095680" y="1133475"/>
                </a:lnTo>
                <a:lnTo>
                  <a:pt x="3105205" y="1104900"/>
                </a:lnTo>
                <a:cubicBezTo>
                  <a:pt x="3108380" y="1095375"/>
                  <a:pt x="3112295" y="1086065"/>
                  <a:pt x="3114730" y="1076325"/>
                </a:cubicBezTo>
                <a:cubicBezTo>
                  <a:pt x="3117905" y="1063625"/>
                  <a:pt x="3120493" y="1050764"/>
                  <a:pt x="3124255" y="1038225"/>
                </a:cubicBezTo>
                <a:cubicBezTo>
                  <a:pt x="3130025" y="1018991"/>
                  <a:pt x="3136955" y="1000125"/>
                  <a:pt x="3143305" y="981075"/>
                </a:cubicBezTo>
                <a:cubicBezTo>
                  <a:pt x="3146480" y="971550"/>
                  <a:pt x="3150395" y="962240"/>
                  <a:pt x="3152830" y="952500"/>
                </a:cubicBezTo>
                <a:cubicBezTo>
                  <a:pt x="3156005" y="939800"/>
                  <a:pt x="3159788" y="927237"/>
                  <a:pt x="3162355" y="914400"/>
                </a:cubicBezTo>
                <a:cubicBezTo>
                  <a:pt x="3166143" y="895462"/>
                  <a:pt x="3167196" y="875986"/>
                  <a:pt x="3171880" y="857250"/>
                </a:cubicBezTo>
                <a:cubicBezTo>
                  <a:pt x="3176750" y="837769"/>
                  <a:pt x="3174222" y="811239"/>
                  <a:pt x="3190930" y="800100"/>
                </a:cubicBezTo>
                <a:lnTo>
                  <a:pt x="3219505" y="781050"/>
                </a:lnTo>
                <a:cubicBezTo>
                  <a:pt x="3225780" y="762226"/>
                  <a:pt x="3231294" y="737329"/>
                  <a:pt x="3248080" y="723900"/>
                </a:cubicBezTo>
                <a:cubicBezTo>
                  <a:pt x="3255920" y="717628"/>
                  <a:pt x="3267675" y="718865"/>
                  <a:pt x="3276655" y="714375"/>
                </a:cubicBezTo>
                <a:cubicBezTo>
                  <a:pt x="3286894" y="709255"/>
                  <a:pt x="3294991" y="700445"/>
                  <a:pt x="3305230" y="695325"/>
                </a:cubicBezTo>
                <a:cubicBezTo>
                  <a:pt x="3384100" y="655890"/>
                  <a:pt x="3280488" y="721345"/>
                  <a:pt x="3362380" y="666750"/>
                </a:cubicBezTo>
                <a:cubicBezTo>
                  <a:pt x="3406049" y="601246"/>
                  <a:pt x="3393240" y="631320"/>
                  <a:pt x="3410005" y="581025"/>
                </a:cubicBezTo>
                <a:cubicBezTo>
                  <a:pt x="3403655" y="571500"/>
                  <a:pt x="3399050" y="560545"/>
                  <a:pt x="3390955" y="552450"/>
                </a:cubicBezTo>
                <a:cubicBezTo>
                  <a:pt x="3372491" y="533986"/>
                  <a:pt x="3357046" y="531622"/>
                  <a:pt x="3333805" y="523875"/>
                </a:cubicBezTo>
                <a:cubicBezTo>
                  <a:pt x="3330630" y="514350"/>
                  <a:pt x="3324280" y="505340"/>
                  <a:pt x="3324280" y="495300"/>
                </a:cubicBezTo>
                <a:cubicBezTo>
                  <a:pt x="3324280" y="475987"/>
                  <a:pt x="3331074" y="457269"/>
                  <a:pt x="3333805" y="438150"/>
                </a:cubicBezTo>
                <a:cubicBezTo>
                  <a:pt x="3337425" y="412810"/>
                  <a:pt x="3340155" y="387350"/>
                  <a:pt x="3343330" y="361950"/>
                </a:cubicBezTo>
                <a:cubicBezTo>
                  <a:pt x="3340155" y="339725"/>
                  <a:pt x="3338208" y="317290"/>
                  <a:pt x="3333805" y="295275"/>
                </a:cubicBezTo>
                <a:cubicBezTo>
                  <a:pt x="3331836" y="285430"/>
                  <a:pt x="3332450" y="272536"/>
                  <a:pt x="3324280" y="266700"/>
                </a:cubicBezTo>
                <a:lnTo>
                  <a:pt x="3238555" y="238125"/>
                </a:lnTo>
                <a:lnTo>
                  <a:pt x="3209980" y="228600"/>
                </a:lnTo>
                <a:cubicBezTo>
                  <a:pt x="3203630" y="219075"/>
                  <a:pt x="3199025" y="208120"/>
                  <a:pt x="3190930" y="200025"/>
                </a:cubicBezTo>
                <a:cubicBezTo>
                  <a:pt x="3182835" y="191930"/>
                  <a:pt x="3169506" y="189914"/>
                  <a:pt x="3162355" y="180975"/>
                </a:cubicBezTo>
                <a:cubicBezTo>
                  <a:pt x="3131679" y="142630"/>
                  <a:pt x="3178388" y="159511"/>
                  <a:pt x="3133780" y="123825"/>
                </a:cubicBezTo>
                <a:cubicBezTo>
                  <a:pt x="3125940" y="117553"/>
                  <a:pt x="3114730" y="117475"/>
                  <a:pt x="3105205" y="114300"/>
                </a:cubicBezTo>
                <a:cubicBezTo>
                  <a:pt x="3095680" y="117475"/>
                  <a:pt x="3083730" y="116725"/>
                  <a:pt x="3076630" y="123825"/>
                </a:cubicBezTo>
                <a:cubicBezTo>
                  <a:pt x="3069530" y="130925"/>
                  <a:pt x="3076950" y="150431"/>
                  <a:pt x="3067105" y="152400"/>
                </a:cubicBezTo>
                <a:cubicBezTo>
                  <a:pt x="3038912" y="158039"/>
                  <a:pt x="3010039" y="145168"/>
                  <a:pt x="2981380" y="142875"/>
                </a:cubicBezTo>
                <a:cubicBezTo>
                  <a:pt x="2930643" y="138816"/>
                  <a:pt x="2879780" y="136525"/>
                  <a:pt x="2828980" y="133350"/>
                </a:cubicBezTo>
                <a:cubicBezTo>
                  <a:pt x="2809930" y="120650"/>
                  <a:pt x="2779070" y="116970"/>
                  <a:pt x="2771830" y="95250"/>
                </a:cubicBezTo>
                <a:cubicBezTo>
                  <a:pt x="2759130" y="57150"/>
                  <a:pt x="2771830" y="69850"/>
                  <a:pt x="2733730" y="57150"/>
                </a:cubicBezTo>
                <a:cubicBezTo>
                  <a:pt x="2730555" y="47625"/>
                  <a:pt x="2731305" y="35675"/>
                  <a:pt x="2724205" y="28575"/>
                </a:cubicBezTo>
                <a:cubicBezTo>
                  <a:pt x="2702654" y="7024"/>
                  <a:pt x="2625774" y="27829"/>
                  <a:pt x="2619430" y="28575"/>
                </a:cubicBezTo>
                <a:lnTo>
                  <a:pt x="2533705" y="38100"/>
                </a:lnTo>
                <a:cubicBezTo>
                  <a:pt x="2466389" y="24637"/>
                  <a:pt x="2501439" y="33695"/>
                  <a:pt x="2428930" y="9525"/>
                </a:cubicBezTo>
                <a:lnTo>
                  <a:pt x="2400355" y="0"/>
                </a:lnTo>
                <a:cubicBezTo>
                  <a:pt x="2390830" y="3175"/>
                  <a:pt x="2378880" y="2425"/>
                  <a:pt x="2371780" y="9525"/>
                </a:cubicBezTo>
                <a:cubicBezTo>
                  <a:pt x="2338911" y="42394"/>
                  <a:pt x="2390313" y="37232"/>
                  <a:pt x="2343205" y="66675"/>
                </a:cubicBezTo>
                <a:cubicBezTo>
                  <a:pt x="2326177" y="77318"/>
                  <a:pt x="2286055" y="85725"/>
                  <a:pt x="2286055" y="85725"/>
                </a:cubicBezTo>
                <a:cubicBezTo>
                  <a:pt x="2267941" y="82102"/>
                  <a:pt x="2229381" y="76438"/>
                  <a:pt x="2209855" y="66675"/>
                </a:cubicBezTo>
                <a:cubicBezTo>
                  <a:pt x="2199616" y="61555"/>
                  <a:pt x="2190805" y="53975"/>
                  <a:pt x="2181280" y="47625"/>
                </a:cubicBezTo>
                <a:cubicBezTo>
                  <a:pt x="2136830" y="114300"/>
                  <a:pt x="2162230" y="92075"/>
                  <a:pt x="2114605" y="123825"/>
                </a:cubicBezTo>
                <a:cubicBezTo>
                  <a:pt x="2063805" y="120650"/>
                  <a:pt x="2013104" y="114300"/>
                  <a:pt x="1962205" y="114300"/>
                </a:cubicBezTo>
                <a:cubicBezTo>
                  <a:pt x="1946016" y="114300"/>
                  <a:pt x="1928636" y="115793"/>
                  <a:pt x="1914580" y="123825"/>
                </a:cubicBezTo>
                <a:cubicBezTo>
                  <a:pt x="1904641" y="129505"/>
                  <a:pt x="1904145" y="144862"/>
                  <a:pt x="1895530" y="152400"/>
                </a:cubicBezTo>
                <a:cubicBezTo>
                  <a:pt x="1878300" y="167477"/>
                  <a:pt x="1838380" y="190500"/>
                  <a:pt x="1838380" y="190500"/>
                </a:cubicBezTo>
                <a:cubicBezTo>
                  <a:pt x="1781230" y="187325"/>
                  <a:pt x="1723726" y="188075"/>
                  <a:pt x="1666930" y="180975"/>
                </a:cubicBezTo>
                <a:cubicBezTo>
                  <a:pt x="1647005" y="178484"/>
                  <a:pt x="1629705" y="164416"/>
                  <a:pt x="1609780" y="161925"/>
                </a:cubicBezTo>
                <a:lnTo>
                  <a:pt x="1533580" y="152400"/>
                </a:lnTo>
                <a:cubicBezTo>
                  <a:pt x="1524055" y="142875"/>
                  <a:pt x="1512477" y="135033"/>
                  <a:pt x="1505005" y="123825"/>
                </a:cubicBezTo>
                <a:cubicBezTo>
                  <a:pt x="1499436" y="115471"/>
                  <a:pt x="1501752" y="103090"/>
                  <a:pt x="1495480" y="95250"/>
                </a:cubicBezTo>
                <a:cubicBezTo>
                  <a:pt x="1488329" y="86311"/>
                  <a:pt x="1477144" y="81320"/>
                  <a:pt x="1466905" y="76200"/>
                </a:cubicBezTo>
                <a:cubicBezTo>
                  <a:pt x="1440306" y="62900"/>
                  <a:pt x="1396226" y="60660"/>
                  <a:pt x="1371655" y="57150"/>
                </a:cubicBezTo>
                <a:cubicBezTo>
                  <a:pt x="1307182" y="35659"/>
                  <a:pt x="1330664" y="32122"/>
                  <a:pt x="1276405" y="47625"/>
                </a:cubicBezTo>
                <a:cubicBezTo>
                  <a:pt x="1266751" y="50383"/>
                  <a:pt x="1257355" y="53975"/>
                  <a:pt x="1247830" y="57150"/>
                </a:cubicBezTo>
                <a:cubicBezTo>
                  <a:pt x="1241480" y="66675"/>
                  <a:pt x="1236875" y="77630"/>
                  <a:pt x="1228780" y="85725"/>
                </a:cubicBezTo>
                <a:cubicBezTo>
                  <a:pt x="1220685" y="93820"/>
                  <a:pt x="1206272" y="95067"/>
                  <a:pt x="1200205" y="104775"/>
                </a:cubicBezTo>
                <a:cubicBezTo>
                  <a:pt x="1189562" y="121803"/>
                  <a:pt x="1192294" y="145217"/>
                  <a:pt x="1181155" y="161925"/>
                </a:cubicBezTo>
                <a:cubicBezTo>
                  <a:pt x="1156536" y="198854"/>
                  <a:pt x="1165725" y="179640"/>
                  <a:pt x="1152580" y="219075"/>
                </a:cubicBezTo>
                <a:cubicBezTo>
                  <a:pt x="1137988" y="364997"/>
                  <a:pt x="1151066" y="265500"/>
                  <a:pt x="1133530" y="361950"/>
                </a:cubicBezTo>
                <a:cubicBezTo>
                  <a:pt x="1130075" y="380951"/>
                  <a:pt x="1128689" y="400364"/>
                  <a:pt x="1124005" y="419100"/>
                </a:cubicBezTo>
                <a:cubicBezTo>
                  <a:pt x="1119135" y="438581"/>
                  <a:pt x="1111305" y="457200"/>
                  <a:pt x="1104955" y="476250"/>
                </a:cubicBezTo>
                <a:cubicBezTo>
                  <a:pt x="1101780" y="485775"/>
                  <a:pt x="1100999" y="496471"/>
                  <a:pt x="1095430" y="504825"/>
                </a:cubicBezTo>
                <a:cubicBezTo>
                  <a:pt x="1089080" y="514350"/>
                  <a:pt x="1081500" y="523161"/>
                  <a:pt x="1076380" y="533400"/>
                </a:cubicBezTo>
                <a:cubicBezTo>
                  <a:pt x="1068767" y="548625"/>
                  <a:pt x="1061399" y="585833"/>
                  <a:pt x="1057330" y="600075"/>
                </a:cubicBezTo>
                <a:cubicBezTo>
                  <a:pt x="1054572" y="609729"/>
                  <a:pt x="1053374" y="620296"/>
                  <a:pt x="1047805" y="628650"/>
                </a:cubicBezTo>
                <a:cubicBezTo>
                  <a:pt x="1040333" y="639858"/>
                  <a:pt x="1027854" y="646877"/>
                  <a:pt x="1019230" y="657225"/>
                </a:cubicBezTo>
                <a:cubicBezTo>
                  <a:pt x="1011901" y="666019"/>
                  <a:pt x="1006530" y="676275"/>
                  <a:pt x="1000180" y="685800"/>
                </a:cubicBezTo>
                <a:cubicBezTo>
                  <a:pt x="1003355" y="777875"/>
                  <a:pt x="1009705" y="869895"/>
                  <a:pt x="1009705" y="962025"/>
                </a:cubicBezTo>
                <a:cubicBezTo>
                  <a:pt x="1009705" y="963804"/>
                  <a:pt x="998171" y="1028830"/>
                  <a:pt x="990655" y="1038225"/>
                </a:cubicBezTo>
                <a:cubicBezTo>
                  <a:pt x="983504" y="1047164"/>
                  <a:pt x="971605" y="1050925"/>
                  <a:pt x="962080" y="1057275"/>
                </a:cubicBezTo>
                <a:cubicBezTo>
                  <a:pt x="955730" y="1066800"/>
                  <a:pt x="951645" y="1078312"/>
                  <a:pt x="943030" y="1085850"/>
                </a:cubicBezTo>
                <a:cubicBezTo>
                  <a:pt x="925800" y="1100927"/>
                  <a:pt x="885880" y="1123950"/>
                  <a:pt x="885880" y="1123950"/>
                </a:cubicBezTo>
                <a:cubicBezTo>
                  <a:pt x="879530" y="1133475"/>
                  <a:pt x="874925" y="1144430"/>
                  <a:pt x="866830" y="1152525"/>
                </a:cubicBezTo>
                <a:cubicBezTo>
                  <a:pt x="858735" y="1160620"/>
                  <a:pt x="845793" y="1162960"/>
                  <a:pt x="838255" y="1171575"/>
                </a:cubicBezTo>
                <a:cubicBezTo>
                  <a:pt x="823178" y="1188805"/>
                  <a:pt x="812855" y="1209675"/>
                  <a:pt x="800155" y="1228725"/>
                </a:cubicBezTo>
                <a:lnTo>
                  <a:pt x="781105" y="1257300"/>
                </a:lnTo>
                <a:cubicBezTo>
                  <a:pt x="774755" y="1266825"/>
                  <a:pt x="765675" y="1275015"/>
                  <a:pt x="762055" y="1285875"/>
                </a:cubicBezTo>
                <a:cubicBezTo>
                  <a:pt x="755705" y="1304925"/>
                  <a:pt x="747875" y="1323544"/>
                  <a:pt x="743005" y="1343025"/>
                </a:cubicBezTo>
                <a:cubicBezTo>
                  <a:pt x="739830" y="1355725"/>
                  <a:pt x="737242" y="1368586"/>
                  <a:pt x="733480" y="1381125"/>
                </a:cubicBezTo>
                <a:cubicBezTo>
                  <a:pt x="727710" y="1400359"/>
                  <a:pt x="714430" y="1438275"/>
                  <a:pt x="714430" y="1438275"/>
                </a:cubicBezTo>
                <a:cubicBezTo>
                  <a:pt x="711255" y="1476375"/>
                  <a:pt x="709958" y="1514678"/>
                  <a:pt x="704905" y="1552575"/>
                </a:cubicBezTo>
                <a:cubicBezTo>
                  <a:pt x="703578" y="1562527"/>
                  <a:pt x="702480" y="1574050"/>
                  <a:pt x="695380" y="1581150"/>
                </a:cubicBezTo>
                <a:cubicBezTo>
                  <a:pt x="688280" y="1588250"/>
                  <a:pt x="675582" y="1585799"/>
                  <a:pt x="666805" y="1590675"/>
                </a:cubicBezTo>
                <a:cubicBezTo>
                  <a:pt x="646791" y="1601794"/>
                  <a:pt x="609655" y="1628775"/>
                  <a:pt x="609655" y="1628775"/>
                </a:cubicBezTo>
                <a:cubicBezTo>
                  <a:pt x="586985" y="1696785"/>
                  <a:pt x="607313" y="1674786"/>
                  <a:pt x="562030" y="1704975"/>
                </a:cubicBezTo>
                <a:cubicBezTo>
                  <a:pt x="558855" y="1714500"/>
                  <a:pt x="559605" y="1726450"/>
                  <a:pt x="552505" y="1733550"/>
                </a:cubicBezTo>
                <a:cubicBezTo>
                  <a:pt x="519753" y="1766302"/>
                  <a:pt x="502713" y="1769197"/>
                  <a:pt x="466780" y="1781175"/>
                </a:cubicBezTo>
                <a:cubicBezTo>
                  <a:pt x="454080" y="1778000"/>
                  <a:pt x="435618" y="1782751"/>
                  <a:pt x="428680" y="1771650"/>
                </a:cubicBezTo>
                <a:cubicBezTo>
                  <a:pt x="416781" y="1752612"/>
                  <a:pt x="423558" y="1726990"/>
                  <a:pt x="419155" y="1704975"/>
                </a:cubicBezTo>
                <a:cubicBezTo>
                  <a:pt x="417186" y="1695130"/>
                  <a:pt x="412805" y="1685925"/>
                  <a:pt x="409630" y="1676400"/>
                </a:cubicBezTo>
                <a:cubicBezTo>
                  <a:pt x="385059" y="1679910"/>
                  <a:pt x="340979" y="1682150"/>
                  <a:pt x="314380" y="1695450"/>
                </a:cubicBezTo>
                <a:cubicBezTo>
                  <a:pt x="304141" y="1700570"/>
                  <a:pt x="295330" y="1708150"/>
                  <a:pt x="285805" y="1714500"/>
                </a:cubicBezTo>
                <a:cubicBezTo>
                  <a:pt x="279641" y="1751484"/>
                  <a:pt x="291996" y="1781175"/>
                  <a:pt x="247705" y="1781175"/>
                </a:cubicBezTo>
                <a:cubicBezTo>
                  <a:pt x="237665" y="1781175"/>
                  <a:pt x="228655" y="1774825"/>
                  <a:pt x="219130" y="1771650"/>
                </a:cubicBezTo>
                <a:cubicBezTo>
                  <a:pt x="212780" y="1762125"/>
                  <a:pt x="210709" y="1747327"/>
                  <a:pt x="200080" y="1743075"/>
                </a:cubicBezTo>
                <a:cubicBezTo>
                  <a:pt x="190758" y="1739346"/>
                  <a:pt x="180282" y="1747724"/>
                  <a:pt x="171505" y="1752600"/>
                </a:cubicBezTo>
                <a:cubicBezTo>
                  <a:pt x="73249" y="1807187"/>
                  <a:pt x="150438" y="1778672"/>
                  <a:pt x="85780" y="1800225"/>
                </a:cubicBezTo>
                <a:lnTo>
                  <a:pt x="47680" y="1857375"/>
                </a:lnTo>
                <a:cubicBezTo>
                  <a:pt x="41330" y="1866900"/>
                  <a:pt x="38155" y="1879600"/>
                  <a:pt x="28630" y="1885950"/>
                </a:cubicBezTo>
                <a:cubicBezTo>
                  <a:pt x="-2587" y="1906761"/>
                  <a:pt x="55" y="1893552"/>
                  <a:pt x="55" y="1914525"/>
                </a:cubicBezTo>
              </a:path>
            </a:pathLst>
          </a:cu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n-GB" sz="2800" dirty="0" smtClean="0"/>
              <a:t>Recommended modules as follow-up</a:t>
            </a:r>
            <a:endParaRPr lang="nl-NL" sz="2800" dirty="0"/>
          </a:p>
        </p:txBody>
      </p:sp>
      <p:sp>
        <p:nvSpPr>
          <p:cNvPr id="3" name="Tijdelijke aanduiding voor tekst 2"/>
          <p:cNvSpPr>
            <a:spLocks noGrp="1"/>
          </p:cNvSpPr>
          <p:nvPr>
            <p:ph type="body" sz="quarter" idx="10"/>
          </p:nvPr>
        </p:nvSpPr>
        <p:spPr>
          <a:xfrm>
            <a:off x="421200" y="1253342"/>
            <a:ext cx="8521188" cy="4404807"/>
          </a:xfrm>
        </p:spPr>
        <p:txBody>
          <a:bodyPr/>
          <a:lstStyle/>
          <a:p>
            <a:pPr lvl="0"/>
            <a:r>
              <a:rPr lang="en-GB" sz="2000" dirty="0">
                <a:solidFill>
                  <a:schemeClr val="accent4"/>
                </a:solidFill>
              </a:rPr>
              <a:t>Module 2.2 </a:t>
            </a:r>
            <a:r>
              <a:rPr lang="en-GB" sz="2000" dirty="0"/>
              <a:t>to proceed with monitoring activity data for forests remaining forests (</a:t>
            </a:r>
            <a:r>
              <a:rPr lang="en-GB" sz="2000" dirty="0" smtClean="0"/>
              <a:t>including </a:t>
            </a:r>
            <a:r>
              <a:rPr lang="en-GB" sz="2000" dirty="0"/>
              <a:t>forest degradation</a:t>
            </a:r>
            <a:r>
              <a:rPr lang="en-GB" sz="2000" dirty="0" smtClean="0"/>
              <a:t>)</a:t>
            </a:r>
          </a:p>
          <a:p>
            <a:r>
              <a:rPr lang="en-US" sz="2000" dirty="0">
                <a:solidFill>
                  <a:schemeClr val="accent4"/>
                </a:solidFill>
              </a:rPr>
              <a:t>Module </a:t>
            </a:r>
            <a:r>
              <a:rPr lang="en-GB" sz="2000" dirty="0">
                <a:solidFill>
                  <a:schemeClr val="accent4"/>
                </a:solidFill>
              </a:rPr>
              <a:t>2.8 </a:t>
            </a:r>
            <a:r>
              <a:rPr lang="en-GB" sz="2000" dirty="0"/>
              <a:t>for overview and status of evolving technologies, </a:t>
            </a:r>
            <a:r>
              <a:rPr lang="en-GB" sz="2000" dirty="0" smtClean="0"/>
              <a:t>including, </a:t>
            </a:r>
            <a:r>
              <a:rPr lang="en-GB" sz="2000" dirty="0"/>
              <a:t>e.g</a:t>
            </a:r>
            <a:r>
              <a:rPr lang="en-GB" sz="2000" dirty="0" smtClean="0"/>
              <a:t>., </a:t>
            </a:r>
            <a:r>
              <a:rPr lang="en-GB" sz="2000" dirty="0"/>
              <a:t>r</a:t>
            </a:r>
            <a:r>
              <a:rPr lang="en-GB" sz="2000" dirty="0" smtClean="0"/>
              <a:t>adar </a:t>
            </a:r>
            <a:r>
              <a:rPr lang="en-GB" sz="2000" dirty="0"/>
              <a:t>data</a:t>
            </a:r>
          </a:p>
          <a:p>
            <a:pPr lvl="0"/>
            <a:r>
              <a:rPr lang="en-GB" sz="2000" dirty="0" smtClean="0">
                <a:solidFill>
                  <a:schemeClr val="accent4"/>
                </a:solidFill>
              </a:rPr>
              <a:t>Module 3 </a:t>
            </a:r>
            <a:r>
              <a:rPr lang="en-GB" sz="2000" dirty="0"/>
              <a:t>to learn more about REDD+ assessment and </a:t>
            </a:r>
            <a:r>
              <a:rPr lang="en-GB" sz="2000" dirty="0" smtClean="0"/>
              <a:t>reporting</a:t>
            </a:r>
            <a:endParaRPr lang="en-GB" sz="2000" dirty="0"/>
          </a:p>
          <a:p>
            <a:pPr>
              <a:buNone/>
            </a:pPr>
            <a:endParaRPr lang="nl-NL" dirty="0"/>
          </a:p>
        </p:txBody>
      </p:sp>
    </p:spTree>
    <p:extLst>
      <p:ext uri="{BB962C8B-B14F-4D97-AF65-F5344CB8AC3E}">
        <p14:creationId xmlns:p14="http://schemas.microsoft.com/office/powerpoint/2010/main" val="162930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References</a:t>
            </a:r>
            <a:endParaRPr lang="en-GB" dirty="0"/>
          </a:p>
        </p:txBody>
      </p:sp>
      <p:sp>
        <p:nvSpPr>
          <p:cNvPr id="3" name="Text Placeholder 2"/>
          <p:cNvSpPr>
            <a:spLocks noGrp="1"/>
          </p:cNvSpPr>
          <p:nvPr>
            <p:ph type="body" sz="quarter" idx="10"/>
          </p:nvPr>
        </p:nvSpPr>
        <p:spPr>
          <a:xfrm>
            <a:off x="421200" y="1189706"/>
            <a:ext cx="8521188" cy="5034113"/>
          </a:xfrm>
        </p:spPr>
        <p:txBody>
          <a:bodyPr/>
          <a:lstStyle/>
          <a:p>
            <a:pPr>
              <a:lnSpc>
                <a:spcPct val="150000"/>
              </a:lnSpc>
            </a:pPr>
            <a:r>
              <a:rPr lang="en-GB" sz="1200" dirty="0" err="1"/>
              <a:t>Achard</a:t>
            </a:r>
            <a:r>
              <a:rPr lang="en-GB" sz="1200" dirty="0"/>
              <a:t>, F., </a:t>
            </a:r>
            <a:r>
              <a:rPr lang="en-GB" sz="1200" dirty="0" err="1"/>
              <a:t>Beuchle</a:t>
            </a:r>
            <a:r>
              <a:rPr lang="en-GB" sz="1200" baseline="30000" dirty="0"/>
              <a:t>, </a:t>
            </a:r>
            <a:r>
              <a:rPr lang="en-GB" sz="1200" dirty="0"/>
              <a:t>R., </a:t>
            </a:r>
            <a:r>
              <a:rPr lang="en-GB" sz="1200" dirty="0" err="1"/>
              <a:t>Mayaux</a:t>
            </a:r>
            <a:r>
              <a:rPr lang="en-GB" sz="1200" baseline="30000" dirty="0"/>
              <a:t>, </a:t>
            </a:r>
            <a:r>
              <a:rPr lang="en-GB" sz="1200" dirty="0"/>
              <a:t>P., </a:t>
            </a:r>
            <a:r>
              <a:rPr lang="en-GB" sz="1200" dirty="0" err="1"/>
              <a:t>Stibig</a:t>
            </a:r>
            <a:r>
              <a:rPr lang="en-GB" sz="1200" baseline="30000" dirty="0"/>
              <a:t>, </a:t>
            </a:r>
            <a:r>
              <a:rPr lang="en-GB" sz="1200" dirty="0"/>
              <a:t>H.-J., </a:t>
            </a:r>
            <a:r>
              <a:rPr lang="en-GB" sz="1200" dirty="0" err="1"/>
              <a:t>Bodart</a:t>
            </a:r>
            <a:r>
              <a:rPr lang="en-GB" sz="1200" dirty="0"/>
              <a:t>, C., Brink, A., </a:t>
            </a:r>
            <a:r>
              <a:rPr lang="en-GB" sz="1200" dirty="0" err="1"/>
              <a:t>Carboni</a:t>
            </a:r>
            <a:r>
              <a:rPr lang="en-GB" sz="1200" dirty="0"/>
              <a:t>, S., </a:t>
            </a:r>
            <a:r>
              <a:rPr lang="en-US" sz="1200" dirty="0" err="1"/>
              <a:t>Desclée</a:t>
            </a:r>
            <a:r>
              <a:rPr lang="en-US" sz="1200" dirty="0"/>
              <a:t>. B., </a:t>
            </a:r>
            <a:r>
              <a:rPr lang="en-US" sz="1200" dirty="0" err="1" smtClean="0"/>
              <a:t>Donnay</a:t>
            </a:r>
            <a:r>
              <a:rPr lang="en-US" sz="1200" dirty="0"/>
              <a:t>, F., Eva, H.D., </a:t>
            </a:r>
            <a:r>
              <a:rPr lang="en-GB" sz="1200" dirty="0" err="1"/>
              <a:t>Lupi</a:t>
            </a:r>
            <a:r>
              <a:rPr lang="en-GB" sz="1200" dirty="0"/>
              <a:t>, A., </a:t>
            </a:r>
            <a:r>
              <a:rPr lang="en-GB" sz="1200" dirty="0" err="1"/>
              <a:t>Raši</a:t>
            </a:r>
            <a:r>
              <a:rPr lang="en-GB" sz="1200" dirty="0"/>
              <a:t>, R., </a:t>
            </a:r>
            <a:r>
              <a:rPr lang="en-GB" sz="1200" dirty="0" err="1"/>
              <a:t>Seliger</a:t>
            </a:r>
            <a:r>
              <a:rPr lang="en-GB" sz="1200" dirty="0"/>
              <a:t>, R. and </a:t>
            </a:r>
            <a:r>
              <a:rPr lang="en-GB" sz="1200" dirty="0" err="1"/>
              <a:t>Simonetti</a:t>
            </a:r>
            <a:r>
              <a:rPr lang="en-GB" sz="1200" dirty="0"/>
              <a:t>, D., 2014. “</a:t>
            </a:r>
            <a:r>
              <a:rPr lang="en-US" sz="1200" dirty="0"/>
              <a:t>Determination of Tropical Deforestation Rates and Related Carbon Losses from 1990 to 2010.” </a:t>
            </a:r>
            <a:r>
              <a:rPr lang="en-US" sz="1200" i="1" dirty="0"/>
              <a:t>Global Change Biology</a:t>
            </a:r>
            <a:r>
              <a:rPr lang="en-US" sz="1200" dirty="0"/>
              <a:t> 20: 2540–2554.</a:t>
            </a:r>
            <a:endParaRPr lang="en-GB" sz="1200" dirty="0"/>
          </a:p>
          <a:p>
            <a:pPr>
              <a:lnSpc>
                <a:spcPct val="150000"/>
              </a:lnSpc>
            </a:pPr>
            <a:r>
              <a:rPr lang="en-US" sz="1200" dirty="0" smtClean="0"/>
              <a:t>de </a:t>
            </a:r>
            <a:r>
              <a:rPr lang="en-US" sz="1200" dirty="0" err="1"/>
              <a:t>Wasseige</a:t>
            </a:r>
            <a:r>
              <a:rPr lang="en-US" sz="1200" dirty="0"/>
              <a:t>, C., P. de </a:t>
            </a:r>
            <a:r>
              <a:rPr lang="en-US" sz="1200" dirty="0" err="1"/>
              <a:t>Marcken</a:t>
            </a:r>
            <a:r>
              <a:rPr lang="en-US" sz="1200" dirty="0"/>
              <a:t>, N. </a:t>
            </a:r>
            <a:r>
              <a:rPr lang="en-US" sz="1200" dirty="0" err="1"/>
              <a:t>Bayol</a:t>
            </a:r>
            <a:r>
              <a:rPr lang="en-US" sz="1200" dirty="0"/>
              <a:t>, F. </a:t>
            </a:r>
            <a:r>
              <a:rPr lang="en-US" sz="1200" dirty="0" err="1"/>
              <a:t>Hiol</a:t>
            </a:r>
            <a:r>
              <a:rPr lang="en-US" sz="1200" dirty="0"/>
              <a:t>, Ph. </a:t>
            </a:r>
            <a:r>
              <a:rPr lang="en-US" sz="1200" dirty="0" err="1"/>
              <a:t>Mayaux</a:t>
            </a:r>
            <a:r>
              <a:rPr lang="en-US" sz="1200" dirty="0"/>
              <a:t>, B. </a:t>
            </a:r>
            <a:r>
              <a:rPr lang="en-US" sz="1200" dirty="0" err="1"/>
              <a:t>Desclée</a:t>
            </a:r>
            <a:r>
              <a:rPr lang="en-US" sz="1200" dirty="0"/>
              <a:t>, R. </a:t>
            </a:r>
            <a:r>
              <a:rPr lang="en-US" sz="1200" dirty="0" err="1"/>
              <a:t>Nasi</a:t>
            </a:r>
            <a:r>
              <a:rPr lang="en-US" sz="1200" dirty="0"/>
              <a:t>, A. </a:t>
            </a:r>
            <a:r>
              <a:rPr lang="en-US" sz="1200" dirty="0" err="1"/>
              <a:t>Billand</a:t>
            </a:r>
            <a:r>
              <a:rPr lang="en-US" sz="1200" dirty="0"/>
              <a:t>, P. </a:t>
            </a:r>
            <a:r>
              <a:rPr lang="en-US" sz="1200" dirty="0" err="1"/>
              <a:t>Defourny</a:t>
            </a:r>
            <a:r>
              <a:rPr lang="en-US" sz="1200" dirty="0"/>
              <a:t>, and R. </a:t>
            </a:r>
            <a:r>
              <a:rPr lang="en-US" sz="1200" dirty="0" err="1"/>
              <a:t>Eba’a</a:t>
            </a:r>
            <a:r>
              <a:rPr lang="en-US" sz="1200" dirty="0"/>
              <a:t> </a:t>
            </a:r>
            <a:r>
              <a:rPr lang="en-US" sz="1200" dirty="0" err="1"/>
              <a:t>Atyi</a:t>
            </a:r>
            <a:r>
              <a:rPr lang="en-US" sz="1200" dirty="0"/>
              <a:t>, eds. 2012. </a:t>
            </a:r>
            <a:r>
              <a:rPr lang="en-US" sz="1200" i="1" dirty="0"/>
              <a:t>The Forests of the Congo Basin: State of the Forest 2010</a:t>
            </a:r>
            <a:r>
              <a:rPr lang="en-US" sz="1200" dirty="0"/>
              <a:t>. Luxembourg: Publication Office of the European Commission. https://ec.europa.eu/jrc/sites/default/files/lbna25161enc_002.pdf</a:t>
            </a:r>
            <a:endParaRPr lang="en-GB" sz="1200" dirty="0"/>
          </a:p>
          <a:p>
            <a:pPr>
              <a:lnSpc>
                <a:spcPct val="150000"/>
              </a:lnSpc>
            </a:pPr>
            <a:r>
              <a:rPr lang="nl-NL" sz="1200" dirty="0" smtClean="0"/>
              <a:t>Ernst</a:t>
            </a:r>
            <a:r>
              <a:rPr lang="nl-NL" sz="1200" dirty="0"/>
              <a:t>, C., A. </a:t>
            </a:r>
            <a:r>
              <a:rPr lang="nl-NL" sz="1200" dirty="0" err="1"/>
              <a:t>Verhegghen</a:t>
            </a:r>
            <a:r>
              <a:rPr lang="nl-NL" sz="1200" dirty="0"/>
              <a:t>, P. </a:t>
            </a:r>
            <a:r>
              <a:rPr lang="nl-NL" sz="1200" dirty="0" err="1"/>
              <a:t>Mayaux</a:t>
            </a:r>
            <a:r>
              <a:rPr lang="nl-NL" sz="1200" dirty="0"/>
              <a:t>, M. Hansen, </a:t>
            </a:r>
            <a:r>
              <a:rPr lang="nl-NL" sz="1200" dirty="0" err="1"/>
              <a:t>and</a:t>
            </a:r>
            <a:r>
              <a:rPr lang="nl-NL" sz="1200" dirty="0"/>
              <a:t> P. </a:t>
            </a:r>
            <a:r>
              <a:rPr lang="nl-NL" sz="1200" dirty="0" err="1"/>
              <a:t>Defourny</a:t>
            </a:r>
            <a:r>
              <a:rPr lang="nl-NL" sz="1200" dirty="0"/>
              <a:t> .2012. </a:t>
            </a:r>
            <a:r>
              <a:rPr lang="en-US" sz="1200" dirty="0"/>
              <a:t>Central Africa Forest Cover and Forest Cover Change Mapping. In de </a:t>
            </a:r>
            <a:r>
              <a:rPr lang="en-US" sz="1200" dirty="0" err="1"/>
              <a:t>Wasseige</a:t>
            </a:r>
            <a:r>
              <a:rPr lang="en-US" sz="1200" dirty="0"/>
              <a:t> et al., eds., </a:t>
            </a:r>
            <a:r>
              <a:rPr lang="en-US" sz="1200" i="1" dirty="0"/>
              <a:t>The Forests of the Congo Basin: State of the Forest 2010</a:t>
            </a:r>
            <a:r>
              <a:rPr lang="en-US" sz="1200" dirty="0"/>
              <a:t>, 23–41. </a:t>
            </a:r>
            <a:endParaRPr lang="en-GB" sz="1200" dirty="0"/>
          </a:p>
          <a:p>
            <a:pPr>
              <a:lnSpc>
                <a:spcPct val="150000"/>
              </a:lnSpc>
            </a:pPr>
            <a:r>
              <a:rPr lang="en-US" sz="1200" dirty="0" smtClean="0"/>
              <a:t>Eva</a:t>
            </a:r>
            <a:r>
              <a:rPr lang="en-US" sz="1200" dirty="0"/>
              <a:t>, H., </a:t>
            </a:r>
            <a:r>
              <a:rPr lang="en-US" sz="1200" dirty="0" err="1"/>
              <a:t>Carboni</a:t>
            </a:r>
            <a:r>
              <a:rPr lang="en-US" sz="1200" dirty="0"/>
              <a:t>, S., </a:t>
            </a:r>
            <a:r>
              <a:rPr lang="en-US" sz="1200" dirty="0" err="1"/>
              <a:t>Achard</a:t>
            </a:r>
            <a:r>
              <a:rPr lang="en-US" sz="1200" dirty="0"/>
              <a:t>, F., </a:t>
            </a:r>
            <a:r>
              <a:rPr lang="en-US" sz="1200" dirty="0" err="1"/>
              <a:t>Stach</a:t>
            </a:r>
            <a:r>
              <a:rPr lang="en-US" sz="1200" dirty="0"/>
              <a:t>, N., </a:t>
            </a:r>
            <a:r>
              <a:rPr lang="en-US" sz="1200" dirty="0" err="1"/>
              <a:t>Durieux</a:t>
            </a:r>
            <a:r>
              <a:rPr lang="en-US" sz="1200" dirty="0"/>
              <a:t>, L., Faure, J-F. and </a:t>
            </a:r>
            <a:r>
              <a:rPr lang="en-US" sz="1200" dirty="0" err="1"/>
              <a:t>Mollicone</a:t>
            </a:r>
            <a:r>
              <a:rPr lang="en-US" sz="1200" dirty="0"/>
              <a:t>, D., 2010. “Monitoring Forest Areas from Continental to Territorial Levels Using a Sample of Medium Spatial Resolution Satellite Imagery.” </a:t>
            </a:r>
            <a:r>
              <a:rPr lang="en-US" sz="1200" i="1" dirty="0"/>
              <a:t>ISPRS J. Photogram. Remote Sensing</a:t>
            </a:r>
            <a:r>
              <a:rPr lang="en-US" sz="1200" dirty="0"/>
              <a:t>, 65: 191–197.</a:t>
            </a:r>
            <a:endParaRPr lang="en-GB" sz="1200" dirty="0"/>
          </a:p>
          <a:p>
            <a:pPr>
              <a:lnSpc>
                <a:spcPct val="150000"/>
              </a:lnSpc>
            </a:pPr>
            <a:r>
              <a:rPr lang="en-US" sz="1200" dirty="0" smtClean="0"/>
              <a:t>FSI </a:t>
            </a:r>
            <a:r>
              <a:rPr lang="en-US" sz="1200" dirty="0"/>
              <a:t>(Forestry Survey of India). 2013. </a:t>
            </a:r>
            <a:r>
              <a:rPr lang="en-US" sz="1200" i="1" dirty="0"/>
              <a:t>State of Forest Report 2013</a:t>
            </a:r>
            <a:r>
              <a:rPr lang="en-US" sz="1200" dirty="0"/>
              <a:t>. Dehradun, India: Forest Survey of India. http://fsi.nic.in/cover_2013/message_content_preface3.pdf</a:t>
            </a:r>
            <a:r>
              <a:rPr lang="en-GB" sz="1200" dirty="0" smtClean="0"/>
              <a:t>.</a:t>
            </a:r>
            <a:endParaRPr lang="en-GB" sz="1200" dirty="0"/>
          </a:p>
        </p:txBody>
      </p:sp>
    </p:spTree>
    <p:extLst>
      <p:ext uri="{BB962C8B-B14F-4D97-AF65-F5344CB8AC3E}">
        <p14:creationId xmlns:p14="http://schemas.microsoft.com/office/powerpoint/2010/main" val="92349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383456"/>
            <a:ext cx="8521188" cy="5610217"/>
          </a:xfrm>
        </p:spPr>
        <p:txBody>
          <a:bodyPr/>
          <a:lstStyle/>
          <a:p>
            <a:pPr>
              <a:lnSpc>
                <a:spcPct val="150000"/>
              </a:lnSpc>
            </a:pPr>
            <a:r>
              <a:rPr lang="en-US" sz="1200" dirty="0" smtClean="0"/>
              <a:t>GOFC-GOLD </a:t>
            </a:r>
            <a:r>
              <a:rPr lang="en-US" sz="1200" dirty="0"/>
              <a:t>(Global Observation of Forest Cover and Land Dynamics). 2014. </a:t>
            </a:r>
            <a:r>
              <a:rPr lang="en-US" sz="1200" i="1" dirty="0"/>
              <a:t>A Sourcebook of Methods and Procedures for Monitoring and Reporting  Anthropogenic  Greenhouse  Gas  Emissions  and  Removals Associated with Deforestation,  Gains  and  Losses  of  Carbon  Stocks  in  Forests  Remaining Forests,  and  Forestation</a:t>
            </a:r>
            <a:r>
              <a:rPr lang="en-US" sz="1200" dirty="0"/>
              <a:t>.  (Often GOFC-GOLD Sourcebook.) Netherland: GOFC-GOLD Land Cover Project Office, Wageningen University. http://www.gofcgold.wur.nl/redd/index.php.</a:t>
            </a:r>
            <a:endParaRPr lang="en-GB" sz="1200" dirty="0"/>
          </a:p>
          <a:p>
            <a:pPr>
              <a:lnSpc>
                <a:spcPct val="150000"/>
              </a:lnSpc>
            </a:pPr>
            <a:r>
              <a:rPr lang="en-US" sz="1200" dirty="0" smtClean="0"/>
              <a:t>Government </a:t>
            </a:r>
            <a:r>
              <a:rPr lang="en-US" sz="1200" dirty="0"/>
              <a:t>of Brazil. 2014. </a:t>
            </a:r>
            <a:r>
              <a:rPr lang="en-US" sz="1200" i="1" dirty="0"/>
              <a:t>Brazil’s Submission of a Forest Reference Emission Level for Deforestation in the Amazonia Biome for Results-based Payments for REDD+ under the UNFCCC</a:t>
            </a:r>
            <a:r>
              <a:rPr lang="en-US" sz="1200" dirty="0"/>
              <a:t>. Brasília. </a:t>
            </a:r>
            <a:r>
              <a:rPr lang="en-GB" sz="1200" dirty="0"/>
              <a:t>http://unfccc.int/methods/redd/items/8414.php.</a:t>
            </a:r>
          </a:p>
          <a:p>
            <a:pPr>
              <a:lnSpc>
                <a:spcPct val="150000"/>
              </a:lnSpc>
            </a:pPr>
            <a:r>
              <a:rPr lang="en-GB" sz="1200" dirty="0" smtClean="0"/>
              <a:t>INPE </a:t>
            </a:r>
            <a:r>
              <a:rPr lang="en-GB" sz="1200" dirty="0"/>
              <a:t>(National Institute for Space Research). 2008. </a:t>
            </a:r>
            <a:r>
              <a:rPr lang="en-GB" sz="1200" i="1" dirty="0" err="1"/>
              <a:t>Monitoramento</a:t>
            </a:r>
            <a:r>
              <a:rPr lang="en-GB" sz="1200" i="1" dirty="0"/>
              <a:t> da </a:t>
            </a:r>
            <a:r>
              <a:rPr lang="en-GB" sz="1200" i="1" dirty="0" err="1"/>
              <a:t>cobertura</a:t>
            </a:r>
            <a:r>
              <a:rPr lang="en-GB" sz="1200" i="1" dirty="0"/>
              <a:t> </a:t>
            </a:r>
            <a:r>
              <a:rPr lang="en-GB" sz="1200" i="1" dirty="0" err="1"/>
              <a:t>florestal</a:t>
            </a:r>
            <a:r>
              <a:rPr lang="en-GB" sz="1200" i="1" dirty="0"/>
              <a:t> da Amazônia </a:t>
            </a:r>
            <a:r>
              <a:rPr lang="en-GB" sz="1200" i="1" dirty="0" err="1"/>
              <a:t>por</a:t>
            </a:r>
            <a:r>
              <a:rPr lang="en-GB" sz="1200" i="1" dirty="0"/>
              <a:t> </a:t>
            </a:r>
            <a:r>
              <a:rPr lang="en-GB" sz="1200" i="1" dirty="0" err="1"/>
              <a:t>satélites</a:t>
            </a:r>
            <a:r>
              <a:rPr lang="en-GB" sz="1200" i="1" dirty="0"/>
              <a:t>: </a:t>
            </a:r>
            <a:r>
              <a:rPr lang="en-GB" sz="1200" i="1" dirty="0" err="1"/>
              <a:t>Sistemas</a:t>
            </a:r>
            <a:r>
              <a:rPr lang="en-GB" sz="1200" i="1" dirty="0"/>
              <a:t> PRODES, DETER, DEGRAD e QUEIMADAS 2007–2008</a:t>
            </a:r>
            <a:r>
              <a:rPr lang="en-GB" sz="1200" dirty="0"/>
              <a:t>. Brasília</a:t>
            </a:r>
            <a:r>
              <a:rPr lang="en-US" sz="1200" dirty="0"/>
              <a:t>. http://www.obt.inpe.br/prodes/index.html.</a:t>
            </a:r>
            <a:endParaRPr lang="en-GB" sz="1200" dirty="0"/>
          </a:p>
          <a:p>
            <a:pPr>
              <a:lnSpc>
                <a:spcPct val="150000"/>
              </a:lnSpc>
            </a:pPr>
            <a:r>
              <a:rPr lang="en-US" sz="1200" dirty="0" err="1" smtClean="0"/>
              <a:t>Mayaux</a:t>
            </a:r>
            <a:r>
              <a:rPr lang="en-US" sz="1200" dirty="0"/>
              <a:t>, P., </a:t>
            </a:r>
            <a:r>
              <a:rPr lang="en-GB" sz="1200" dirty="0" err="1"/>
              <a:t>Pekel</a:t>
            </a:r>
            <a:r>
              <a:rPr lang="en-GB" sz="1200" dirty="0"/>
              <a:t>, J-F., </a:t>
            </a:r>
            <a:r>
              <a:rPr lang="en-GB" sz="1200" dirty="0" err="1"/>
              <a:t>Desclée</a:t>
            </a:r>
            <a:r>
              <a:rPr lang="en-GB" sz="1200" dirty="0"/>
              <a:t>, B., </a:t>
            </a:r>
            <a:r>
              <a:rPr lang="en-GB" sz="1200" dirty="0" err="1"/>
              <a:t>Donnay</a:t>
            </a:r>
            <a:r>
              <a:rPr lang="en-GB" sz="1200" dirty="0"/>
              <a:t>, F., </a:t>
            </a:r>
            <a:r>
              <a:rPr lang="en-GB" sz="1200" dirty="0" err="1"/>
              <a:t>Lupi</a:t>
            </a:r>
            <a:r>
              <a:rPr lang="en-GB" sz="1200" dirty="0"/>
              <a:t>, A., </a:t>
            </a:r>
            <a:r>
              <a:rPr lang="en-GB" sz="1200" dirty="0" err="1"/>
              <a:t>Achard</a:t>
            </a:r>
            <a:r>
              <a:rPr lang="en-GB" sz="1200" dirty="0"/>
              <a:t>, F., </a:t>
            </a:r>
            <a:r>
              <a:rPr lang="en-GB" sz="1200" dirty="0" err="1"/>
              <a:t>Clerici</a:t>
            </a:r>
            <a:r>
              <a:rPr lang="en-GB" sz="1200" dirty="0"/>
              <a:t>, M., </a:t>
            </a:r>
            <a:r>
              <a:rPr lang="en-GB" sz="1200" dirty="0" err="1"/>
              <a:t>Bodart</a:t>
            </a:r>
            <a:r>
              <a:rPr lang="en-GB" sz="1200" dirty="0"/>
              <a:t>, C., Brink, A., </a:t>
            </a:r>
            <a:r>
              <a:rPr lang="en-GB" sz="1200" dirty="0" err="1"/>
              <a:t>Nasi</a:t>
            </a:r>
            <a:r>
              <a:rPr lang="en-GB" sz="1200" dirty="0"/>
              <a:t>, R., and </a:t>
            </a:r>
            <a:r>
              <a:rPr lang="en-GB" sz="1200" dirty="0" err="1"/>
              <a:t>Belward</a:t>
            </a:r>
            <a:r>
              <a:rPr lang="en-GB" sz="1200" dirty="0"/>
              <a:t>, A., </a:t>
            </a:r>
            <a:r>
              <a:rPr lang="en-US" sz="1200" dirty="0"/>
              <a:t>2013. “State and Evolution of the African Rainforests between 1990 and 2010.” </a:t>
            </a:r>
            <a:r>
              <a:rPr lang="en-US" sz="1200" i="1" dirty="0"/>
              <a:t>Philosophical Transactions of the Royal Society B</a:t>
            </a:r>
            <a:r>
              <a:rPr lang="en-US" sz="1200" dirty="0"/>
              <a:t> 368 (1625): 20120300. http://dx.doi.org/10.1098/rstb.2012.0300</a:t>
            </a:r>
            <a:r>
              <a:rPr lang="en-US" sz="1200" dirty="0" smtClean="0"/>
              <a:t>.</a:t>
            </a:r>
          </a:p>
          <a:p>
            <a:pPr>
              <a:lnSpc>
                <a:spcPct val="150000"/>
              </a:lnSpc>
            </a:pPr>
            <a:r>
              <a:rPr lang="en-GB" sz="1200" dirty="0" err="1"/>
              <a:t>Potapov</a:t>
            </a:r>
            <a:r>
              <a:rPr lang="en-GB" sz="1200" dirty="0"/>
              <a:t>, P. V., S. A. </a:t>
            </a:r>
            <a:r>
              <a:rPr lang="en-GB" sz="1200" dirty="0" err="1"/>
              <a:t>Turubanova</a:t>
            </a:r>
            <a:r>
              <a:rPr lang="en-GB" sz="1200" dirty="0"/>
              <a:t>, M.C. Hansen, B. </a:t>
            </a:r>
            <a:r>
              <a:rPr lang="en-GB" sz="1200" dirty="0" err="1"/>
              <a:t>Adusei</a:t>
            </a:r>
            <a:r>
              <a:rPr lang="en-GB" sz="1200" dirty="0"/>
              <a:t>, M. </a:t>
            </a:r>
            <a:r>
              <a:rPr lang="en-GB" sz="1200" dirty="0" err="1"/>
              <a:t>Broich</a:t>
            </a:r>
            <a:r>
              <a:rPr lang="en-GB" sz="1200" dirty="0"/>
              <a:t>, A. </a:t>
            </a:r>
            <a:r>
              <a:rPr lang="en-GB" sz="1200" dirty="0" err="1"/>
              <a:t>Altstatt</a:t>
            </a:r>
            <a:r>
              <a:rPr lang="en-GB" sz="1200" dirty="0"/>
              <a:t>, L. Mane, C. O. Justice. 2012. “Quantifying Forest Cover Loss in Democratic Republic of the Congo, 2000–2010, with Landsat ETM+ Data.” </a:t>
            </a:r>
            <a:r>
              <a:rPr lang="en-GB" sz="1200" i="1" dirty="0"/>
              <a:t>Remote Sensing of Environment </a:t>
            </a:r>
            <a:r>
              <a:rPr lang="en-GB" sz="1200" dirty="0"/>
              <a:t>122: 106–116</a:t>
            </a:r>
            <a:r>
              <a:rPr lang="en-GB" sz="1200" dirty="0" smtClean="0"/>
              <a:t>.</a:t>
            </a:r>
            <a:endParaRPr lang="en-GB" sz="1200" dirty="0"/>
          </a:p>
        </p:txBody>
      </p:sp>
    </p:spTree>
    <p:extLst>
      <p:ext uri="{BB962C8B-B14F-4D97-AF65-F5344CB8AC3E}">
        <p14:creationId xmlns:p14="http://schemas.microsoft.com/office/powerpoint/2010/main" val="404947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462116"/>
            <a:ext cx="8521188" cy="5462733"/>
          </a:xfrm>
        </p:spPr>
        <p:txBody>
          <a:bodyPr/>
          <a:lstStyle/>
          <a:p>
            <a:pPr>
              <a:lnSpc>
                <a:spcPct val="150000"/>
              </a:lnSpc>
            </a:pPr>
            <a:endParaRPr lang="en-GB" sz="1200" dirty="0"/>
          </a:p>
          <a:p>
            <a:pPr>
              <a:lnSpc>
                <a:spcPct val="150000"/>
              </a:lnSpc>
            </a:pPr>
            <a:r>
              <a:rPr lang="en-GB" sz="1200" dirty="0"/>
              <a:t>Shimabukuro, Y. E., J. R. dos Santos, A. R. </a:t>
            </a:r>
            <a:r>
              <a:rPr lang="en-US" sz="1200" dirty="0" err="1"/>
              <a:t>Formaggio</a:t>
            </a:r>
            <a:r>
              <a:rPr lang="en-US" sz="1200" dirty="0"/>
              <a:t>, V. Duarte, B. F. T. </a:t>
            </a:r>
            <a:r>
              <a:rPr lang="en-US" sz="1200" dirty="0" err="1"/>
              <a:t>Rudorff</a:t>
            </a:r>
            <a:r>
              <a:rPr lang="en-US" sz="1200" dirty="0"/>
              <a:t>. 2012. “The Brazilian Amazon Monitoring Program.” In </a:t>
            </a:r>
            <a:r>
              <a:rPr lang="en-US" sz="1200" i="1" dirty="0"/>
              <a:t>Global Forest Monitoring from Earth Observation</a:t>
            </a:r>
            <a:r>
              <a:rPr lang="en-US" sz="1200" dirty="0"/>
              <a:t>, edited by F. </a:t>
            </a:r>
            <a:r>
              <a:rPr lang="en-US" sz="1200" dirty="0" err="1"/>
              <a:t>Achard</a:t>
            </a:r>
            <a:r>
              <a:rPr lang="en-US" sz="1200" dirty="0"/>
              <a:t> and M. C. Hansen, 167–184. Boca Raton, FL: CRC Press.</a:t>
            </a:r>
            <a:endParaRPr lang="en-GB" sz="1200" dirty="0"/>
          </a:p>
          <a:p>
            <a:pPr marL="0" indent="0">
              <a:lnSpc>
                <a:spcPct val="150000"/>
              </a:lnSpc>
              <a:buNone/>
            </a:pPr>
            <a:endParaRPr lang="en-GB" sz="1200" dirty="0"/>
          </a:p>
          <a:p>
            <a:pPr marL="0" indent="0">
              <a:buNone/>
            </a:pPr>
            <a:endParaRPr lang="en-GB" sz="1200" dirty="0"/>
          </a:p>
          <a:p>
            <a:pPr>
              <a:lnSpc>
                <a:spcPct val="150000"/>
              </a:lnSpc>
            </a:pPr>
            <a:endParaRPr lang="en-GB" sz="1200" dirty="0"/>
          </a:p>
          <a:p>
            <a:pPr marL="0" indent="0">
              <a:buNone/>
            </a:pPr>
            <a:endParaRPr lang="en-GB" sz="1200" dirty="0"/>
          </a:p>
        </p:txBody>
      </p:sp>
    </p:spTree>
    <p:extLst>
      <p:ext uri="{BB962C8B-B14F-4D97-AF65-F5344CB8AC3E}">
        <p14:creationId xmlns:p14="http://schemas.microsoft.com/office/powerpoint/2010/main" val="167408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655637"/>
          </a:xfrm>
        </p:spPr>
        <p:txBody>
          <a:bodyPr/>
          <a:lstStyle/>
          <a:p>
            <a:pPr eaLnBrk="1" hangingPunct="1">
              <a:defRPr/>
            </a:pPr>
            <a:r>
              <a:rPr lang="en-US" dirty="0" smtClean="0"/>
              <a:t>Country examples</a:t>
            </a:r>
            <a:endParaRPr lang="en-US" dirty="0"/>
          </a:p>
        </p:txBody>
      </p:sp>
      <p:sp>
        <p:nvSpPr>
          <p:cNvPr id="94212" name="Tijdelijke aanduiding voor tekst 2"/>
          <p:cNvSpPr>
            <a:spLocks noGrp="1"/>
          </p:cNvSpPr>
          <p:nvPr>
            <p:ph type="body" sz="quarter" idx="10"/>
          </p:nvPr>
        </p:nvSpPr>
        <p:spPr>
          <a:xfrm>
            <a:off x="296863" y="1520825"/>
            <a:ext cx="8521700" cy="3536950"/>
          </a:xfrm>
        </p:spPr>
        <p:txBody>
          <a:bodyPr/>
          <a:lstStyle/>
          <a:p>
            <a:pPr eaLnBrk="1" hangingPunct="1">
              <a:lnSpc>
                <a:spcPct val="100000"/>
              </a:lnSpc>
            </a:pPr>
            <a:r>
              <a:rPr lang="en-US" sz="2000" dirty="0" smtClean="0"/>
              <a:t>The following slides will illustrate the main points of three different country-level approaches for forest-cover monitoring.</a:t>
            </a:r>
          </a:p>
          <a:p>
            <a:pPr eaLnBrk="1" hangingPunct="1">
              <a:lnSpc>
                <a:spcPct val="100000"/>
              </a:lnSpc>
            </a:pPr>
            <a:r>
              <a:rPr lang="en-US" sz="2000" dirty="0" smtClean="0"/>
              <a:t>More details can be found in the </a:t>
            </a:r>
            <a:r>
              <a:rPr lang="en-US" sz="2000" i="1" dirty="0" smtClean="0"/>
              <a:t>Sourcebook</a:t>
            </a:r>
            <a:r>
              <a:rPr lang="en-US" sz="2000" dirty="0" smtClean="0"/>
              <a:t> (</a:t>
            </a:r>
            <a:r>
              <a:rPr lang="en-US" sz="2000" dirty="0"/>
              <a:t>GOFC-GOLD </a:t>
            </a:r>
            <a:r>
              <a:rPr lang="en-US" sz="2000" dirty="0" smtClean="0"/>
              <a:t>2014), section 3.2.</a:t>
            </a:r>
          </a:p>
          <a:p>
            <a:pPr eaLnBrk="1" hangingPunct="1">
              <a:lnSpc>
                <a:spcPct val="100000"/>
              </a:lnSpc>
            </a:pPr>
            <a:r>
              <a:rPr lang="en-US" sz="2000" dirty="0" smtClean="0"/>
              <a:t>The country examples highlighted here include:</a:t>
            </a:r>
          </a:p>
          <a:p>
            <a:pPr lvl="1" eaLnBrk="1" hangingPunct="1">
              <a:lnSpc>
                <a:spcPct val="100000"/>
              </a:lnSpc>
            </a:pPr>
            <a:r>
              <a:rPr lang="en-US" sz="2000" dirty="0" smtClean="0"/>
              <a:t>Brazil—PRODES </a:t>
            </a:r>
            <a:r>
              <a:rPr lang="en-US" sz="2000" dirty="0"/>
              <a:t>deforestation monitoring </a:t>
            </a:r>
            <a:r>
              <a:rPr lang="en-US" sz="2000" dirty="0" smtClean="0"/>
              <a:t>program</a:t>
            </a:r>
          </a:p>
          <a:p>
            <a:pPr lvl="1" eaLnBrk="1" hangingPunct="1">
              <a:lnSpc>
                <a:spcPct val="100000"/>
              </a:lnSpc>
            </a:pPr>
            <a:r>
              <a:rPr lang="en-US" sz="2000" dirty="0" smtClean="0"/>
              <a:t>India—</a:t>
            </a:r>
            <a:r>
              <a:rPr lang="en-GB" sz="2000" dirty="0" smtClean="0"/>
              <a:t>Forest </a:t>
            </a:r>
            <a:r>
              <a:rPr lang="en-GB" sz="2000" dirty="0"/>
              <a:t>Survey of </a:t>
            </a:r>
            <a:r>
              <a:rPr lang="en-GB" sz="2000" dirty="0" smtClean="0"/>
              <a:t>India (FSI)</a:t>
            </a:r>
            <a:endParaRPr lang="en-US" sz="2000" dirty="0" smtClean="0"/>
          </a:p>
          <a:p>
            <a:pPr lvl="1" eaLnBrk="1" hangingPunct="1">
              <a:lnSpc>
                <a:spcPct val="100000"/>
              </a:lnSpc>
            </a:pPr>
            <a:r>
              <a:rPr lang="en-US" sz="2000" dirty="0" smtClean="0"/>
              <a:t>Democratic Republic of the Congo (DRC)—JRC-FAO </a:t>
            </a:r>
            <a:r>
              <a:rPr lang="en-US" sz="2000" dirty="0"/>
              <a:t>s</a:t>
            </a:r>
            <a:r>
              <a:rPr lang="en-US" sz="2000" dirty="0" smtClean="0"/>
              <a:t>ystematic sampling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lvl="1" eaLnBrk="1" hangingPunct="1">
              <a:defRPr/>
            </a:pPr>
            <a:r>
              <a:rPr lang="en-US" dirty="0" smtClean="0"/>
              <a:t>1. Brazil: PRODES monitoring program</a:t>
            </a:r>
            <a:endParaRPr lang="en-US" dirty="0"/>
          </a:p>
        </p:txBody>
      </p:sp>
      <p:sp>
        <p:nvSpPr>
          <p:cNvPr id="96260" name="Tijdelijke aanduiding voor tekst 2"/>
          <p:cNvSpPr>
            <a:spLocks noGrp="1"/>
          </p:cNvSpPr>
          <p:nvPr>
            <p:ph type="body" sz="quarter" idx="10"/>
          </p:nvPr>
        </p:nvSpPr>
        <p:spPr>
          <a:xfrm>
            <a:off x="287338" y="1168400"/>
            <a:ext cx="8570912" cy="4175125"/>
          </a:xfrm>
        </p:spPr>
        <p:txBody>
          <a:bodyPr/>
          <a:lstStyle/>
          <a:p>
            <a:pPr eaLnBrk="1" hangingPunct="1">
              <a:lnSpc>
                <a:spcPct val="100000"/>
              </a:lnSpc>
            </a:pPr>
            <a:r>
              <a:rPr lang="en-GB" sz="2000" dirty="0" smtClean="0"/>
              <a:t>The </a:t>
            </a:r>
            <a:r>
              <a:rPr lang="en-GB" sz="2000" dirty="0"/>
              <a:t>Brazilian National Institute for Space Research (INPE) </a:t>
            </a:r>
            <a:r>
              <a:rPr lang="en-GB" sz="2000" dirty="0" smtClean="0"/>
              <a:t>assesses </a:t>
            </a:r>
            <a:r>
              <a:rPr lang="en-US" sz="2000" dirty="0" smtClean="0"/>
              <a:t>forest cover annually </a:t>
            </a:r>
            <a:r>
              <a:rPr lang="en-GB" sz="2000" dirty="0" smtClean="0"/>
              <a:t>over the entire Brazilian Amazon (~5 million km</a:t>
            </a:r>
            <a:r>
              <a:rPr lang="en-GB" sz="2000" baseline="30000" dirty="0" smtClean="0"/>
              <a:t>2</a:t>
            </a:r>
            <a:r>
              <a:rPr lang="en-GB" sz="2000" dirty="0" smtClean="0"/>
              <a:t>) in </a:t>
            </a:r>
            <a:r>
              <a:rPr lang="en-US" sz="2000" dirty="0" smtClean="0"/>
              <a:t>the </a:t>
            </a:r>
            <a:r>
              <a:rPr lang="en-US" sz="2000" dirty="0"/>
              <a:t>PRODES monitoring </a:t>
            </a:r>
            <a:r>
              <a:rPr lang="en-US" sz="2000" dirty="0" smtClean="0"/>
              <a:t>program.</a:t>
            </a:r>
          </a:p>
          <a:p>
            <a:pPr eaLnBrk="1" hangingPunct="1">
              <a:lnSpc>
                <a:spcPct val="100000"/>
              </a:lnSpc>
            </a:pPr>
            <a:r>
              <a:rPr lang="en-GB" sz="2000" dirty="0" smtClean="0"/>
              <a:t>The first assessment was undertaken in 1978, and annual assessments have been conducted since 1988.</a:t>
            </a:r>
          </a:p>
          <a:p>
            <a:pPr eaLnBrk="1" hangingPunct="1">
              <a:lnSpc>
                <a:spcPct val="100000"/>
              </a:lnSpc>
            </a:pPr>
            <a:r>
              <a:rPr lang="en-GB" sz="2000" dirty="0" smtClean="0"/>
              <a:t>Landsat, DMC, and CBERS satellite data (20-30 meter resolution) acquired around August every year are used.</a:t>
            </a:r>
          </a:p>
          <a:p>
            <a:pPr eaLnBrk="1" hangingPunct="1">
              <a:lnSpc>
                <a:spcPct val="100000"/>
              </a:lnSpc>
            </a:pPr>
            <a:r>
              <a:rPr lang="en-GB" sz="2000" dirty="0" smtClean="0"/>
              <a:t>Open source software </a:t>
            </a:r>
            <a:r>
              <a:rPr lang="en-GB" sz="2000" dirty="0" err="1" smtClean="0"/>
              <a:t>TerrAmazon</a:t>
            </a:r>
            <a:r>
              <a:rPr lang="en-GB" sz="2000" dirty="0" smtClean="0"/>
              <a:t> by INPE is used for </a:t>
            </a:r>
            <a:r>
              <a:rPr lang="en-GB" sz="2000" dirty="0" err="1" smtClean="0"/>
              <a:t>preprocessing</a:t>
            </a:r>
            <a:r>
              <a:rPr lang="en-GB" sz="2000" dirty="0" smtClean="0"/>
              <a:t> and assimilation of remotely sensed data.</a:t>
            </a:r>
          </a:p>
          <a:p>
            <a:pPr eaLnBrk="1" hangingPunct="1">
              <a:lnSpc>
                <a:spcPct val="100000"/>
              </a:lnSpc>
            </a:pPr>
            <a:r>
              <a:rPr lang="en-GB" sz="2000" dirty="0" smtClean="0"/>
              <a:t>The mapping </a:t>
            </a:r>
            <a:r>
              <a:rPr lang="en-GB" sz="2000" dirty="0"/>
              <a:t>is performed by visual interpretation and manual digitization of deforested areas </a:t>
            </a:r>
            <a:r>
              <a:rPr lang="en-GB" sz="2000" dirty="0" smtClean="0"/>
              <a:t>(MMU 6.25 hectares).</a:t>
            </a:r>
          </a:p>
          <a:p>
            <a:pPr eaLnBrk="1" hangingPunct="1">
              <a:lnSpc>
                <a:spcPct val="100000"/>
              </a:lnSpc>
            </a:pPr>
            <a:r>
              <a:rPr lang="en-GB" sz="2000" dirty="0" smtClean="0"/>
              <a:t>Spatially explicit results are published yearly around December and are available at http://www.obt.inpe.br/prodes.</a:t>
            </a: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pPr lvl="1" eaLnBrk="1" hangingPunct="1">
              <a:defRPr/>
            </a:pPr>
            <a:r>
              <a:rPr lang="en-US" sz="2800" dirty="0" smtClean="0"/>
              <a:t>Brazil: PRODES yearly deforestation mapping</a:t>
            </a:r>
            <a:endParaRPr lang="en-US" sz="2800" dirty="0"/>
          </a:p>
        </p:txBody>
      </p:sp>
      <p:pic>
        <p:nvPicPr>
          <p:cNvPr id="98308" name="Picture 2"/>
          <p:cNvPicPr>
            <a:picLocks noChangeAspect="1" noChangeArrowheads="1"/>
          </p:cNvPicPr>
          <p:nvPr/>
        </p:nvPicPr>
        <p:blipFill>
          <a:blip r:embed="rId3"/>
          <a:srcRect/>
          <a:stretch>
            <a:fillRect/>
          </a:stretch>
        </p:blipFill>
        <p:spPr bwMode="auto">
          <a:xfrm>
            <a:off x="4505325" y="1197925"/>
            <a:ext cx="4575175" cy="3790950"/>
          </a:xfrm>
          <a:prstGeom prst="rect">
            <a:avLst/>
          </a:prstGeom>
          <a:noFill/>
          <a:ln w="9525">
            <a:noFill/>
            <a:miter lim="800000"/>
            <a:headEnd/>
            <a:tailEnd/>
          </a:ln>
        </p:spPr>
      </p:pic>
      <p:pic>
        <p:nvPicPr>
          <p:cNvPr id="98309" name="Picture 7"/>
          <p:cNvPicPr>
            <a:picLocks noChangeAspect="1" noChangeArrowheads="1"/>
          </p:cNvPicPr>
          <p:nvPr/>
        </p:nvPicPr>
        <p:blipFill>
          <a:blip r:embed="rId4"/>
          <a:srcRect/>
          <a:stretch>
            <a:fillRect/>
          </a:stretch>
        </p:blipFill>
        <p:spPr bwMode="auto">
          <a:xfrm>
            <a:off x="85725" y="1269550"/>
            <a:ext cx="4400550" cy="3467100"/>
          </a:xfrm>
          <a:prstGeom prst="rect">
            <a:avLst/>
          </a:prstGeom>
          <a:noFill/>
          <a:ln w="9525">
            <a:noFill/>
            <a:miter lim="800000"/>
            <a:headEnd/>
            <a:tailEnd/>
          </a:ln>
        </p:spPr>
      </p:pic>
      <p:sp>
        <p:nvSpPr>
          <p:cNvPr id="98310" name="Rectangle 3"/>
          <p:cNvSpPr>
            <a:spLocks noChangeArrowheads="1"/>
          </p:cNvSpPr>
          <p:nvPr/>
        </p:nvSpPr>
        <p:spPr bwMode="auto">
          <a:xfrm>
            <a:off x="419099" y="5295150"/>
            <a:ext cx="8372476" cy="707886"/>
          </a:xfrm>
          <a:prstGeom prst="rect">
            <a:avLst/>
          </a:prstGeom>
          <a:noFill/>
          <a:ln w="9525">
            <a:noFill/>
            <a:miter lim="800000"/>
            <a:headEnd/>
            <a:tailEnd/>
          </a:ln>
        </p:spPr>
        <p:txBody>
          <a:bodyPr wrap="square">
            <a:spAutoFit/>
          </a:bodyPr>
          <a:lstStyle/>
          <a:p>
            <a:r>
              <a:rPr lang="en-GB" sz="2000" dirty="0"/>
              <a:t>Landsat satellite mosaic of year 2006 and deforestation map period </a:t>
            </a:r>
            <a:r>
              <a:rPr lang="en-GB" sz="2000" dirty="0" smtClean="0"/>
              <a:t>1997–2006 </a:t>
            </a:r>
            <a:br>
              <a:rPr lang="en-GB" sz="2000" dirty="0" smtClean="0"/>
            </a:br>
            <a:r>
              <a:rPr lang="en-GB" sz="2000" dirty="0" smtClean="0"/>
              <a:t>of the entire Amazon in Brazil</a:t>
            </a:r>
            <a:endParaRPr lang="en-US" sz="2000" dirty="0"/>
          </a:p>
        </p:txBody>
      </p:sp>
      <p:sp>
        <p:nvSpPr>
          <p:cNvPr id="98311" name="Rectangle 4"/>
          <p:cNvSpPr>
            <a:spLocks noChangeArrowheads="1"/>
          </p:cNvSpPr>
          <p:nvPr/>
        </p:nvSpPr>
        <p:spPr bwMode="auto">
          <a:xfrm>
            <a:off x="4053398" y="5651502"/>
            <a:ext cx="4913182" cy="369332"/>
          </a:xfrm>
          <a:prstGeom prst="rect">
            <a:avLst/>
          </a:prstGeom>
          <a:noFill/>
          <a:ln w="9525">
            <a:noFill/>
            <a:miter lim="800000"/>
            <a:headEnd/>
            <a:tailEnd/>
          </a:ln>
        </p:spPr>
        <p:txBody>
          <a:bodyPr wrap="square">
            <a:spAutoFit/>
          </a:bodyPr>
          <a:lstStyle/>
          <a:p>
            <a:r>
              <a:rPr lang="en-GB" sz="1400" dirty="0"/>
              <a:t>Source: INPE, PRODES project, </a:t>
            </a:r>
            <a:r>
              <a:rPr lang="en-GB" sz="1400" dirty="0" smtClean="0"/>
              <a:t>http</a:t>
            </a:r>
            <a:r>
              <a:rPr lang="en-GB" sz="1400" dirty="0"/>
              <a:t>://www.obt.inpe.br/prodes</a:t>
            </a:r>
            <a:r>
              <a:rPr lang="en-GB" dirty="0" smtClean="0"/>
              <a:t>/.</a:t>
            </a:r>
            <a:endParaRPr lang="en-US" dirty="0"/>
          </a:p>
        </p:txBody>
      </p:sp>
      <p:sp>
        <p:nvSpPr>
          <p:cNvPr id="3" name="TextBox 2"/>
          <p:cNvSpPr txBox="1"/>
          <p:nvPr/>
        </p:nvSpPr>
        <p:spPr>
          <a:xfrm>
            <a:off x="4980325" y="4646849"/>
            <a:ext cx="4208140" cy="646331"/>
          </a:xfrm>
          <a:prstGeom prst="rect">
            <a:avLst/>
          </a:prstGeom>
          <a:noFill/>
        </p:spPr>
        <p:txBody>
          <a:bodyPr wrap="none" rtlCol="0">
            <a:spAutoFit/>
          </a:bodyPr>
          <a:lstStyle/>
          <a:p>
            <a:r>
              <a:rPr lang="en-GB" sz="1200" dirty="0" smtClean="0">
                <a:solidFill>
                  <a:schemeClr val="accent6"/>
                </a:solidFill>
                <a:latin typeface="Verdana" pitchFamily="34" charset="0"/>
              </a:rPr>
              <a:t>Green – Forest</a:t>
            </a:r>
          </a:p>
          <a:p>
            <a:r>
              <a:rPr lang="en-GB" sz="1200" dirty="0" smtClean="0">
                <a:solidFill>
                  <a:schemeClr val="accent6"/>
                </a:solidFill>
                <a:latin typeface="Verdana" pitchFamily="34" charset="0"/>
              </a:rPr>
              <a:t>Violet – non-forest</a:t>
            </a:r>
          </a:p>
          <a:p>
            <a:r>
              <a:rPr lang="en-GB" sz="1200" dirty="0" smtClean="0">
                <a:solidFill>
                  <a:schemeClr val="accent6"/>
                </a:solidFill>
                <a:latin typeface="Verdana" pitchFamily="34" charset="0"/>
              </a:rPr>
              <a:t>Yellow-Orange-Red – deforestation from 1997-2006</a:t>
            </a:r>
          </a:p>
        </p:txBody>
      </p:sp>
      <p:sp>
        <p:nvSpPr>
          <p:cNvPr id="4" name="Rectangle 3"/>
          <p:cNvSpPr/>
          <p:nvPr/>
        </p:nvSpPr>
        <p:spPr>
          <a:xfrm>
            <a:off x="6580145" y="1055050"/>
            <a:ext cx="2517036" cy="307777"/>
          </a:xfrm>
          <a:prstGeom prst="rect">
            <a:avLst/>
          </a:prstGeom>
        </p:spPr>
        <p:txBody>
          <a:bodyPr wrap="none">
            <a:spAutoFit/>
          </a:bodyPr>
          <a:lstStyle/>
          <a:p>
            <a:r>
              <a:rPr lang="en-GB" sz="1400" dirty="0">
                <a:solidFill>
                  <a:schemeClr val="accent6"/>
                </a:solidFill>
                <a:latin typeface="+mj-lt"/>
              </a:rPr>
              <a:t> (~3,400 km x 2,200 km)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n-US" dirty="0" smtClean="0"/>
              <a:t>2. India: Forest Survey of India (FSI)</a:t>
            </a:r>
            <a:endParaRPr lang="en-US" dirty="0"/>
          </a:p>
        </p:txBody>
      </p:sp>
      <p:sp>
        <p:nvSpPr>
          <p:cNvPr id="100356" name="Tijdelijke aanduiding voor tekst 2"/>
          <p:cNvSpPr>
            <a:spLocks noGrp="1"/>
          </p:cNvSpPr>
          <p:nvPr>
            <p:ph type="body" sz="quarter" idx="10"/>
          </p:nvPr>
        </p:nvSpPr>
        <p:spPr>
          <a:xfrm>
            <a:off x="304800" y="1273175"/>
            <a:ext cx="8582025" cy="4537075"/>
          </a:xfrm>
        </p:spPr>
        <p:txBody>
          <a:bodyPr/>
          <a:lstStyle/>
          <a:p>
            <a:pPr eaLnBrk="1" hangingPunct="1">
              <a:lnSpc>
                <a:spcPct val="100000"/>
              </a:lnSpc>
            </a:pPr>
            <a:r>
              <a:rPr lang="en-US" sz="2000" dirty="0" smtClean="0"/>
              <a:t>Remote sensing has been used in the biennial </a:t>
            </a:r>
            <a:r>
              <a:rPr lang="en-GB" sz="2000" dirty="0" smtClean="0"/>
              <a:t>FSI </a:t>
            </a:r>
            <a:r>
              <a:rPr lang="en-US" sz="2000" dirty="0" smtClean="0"/>
              <a:t>since the early 1980s.</a:t>
            </a:r>
          </a:p>
          <a:p>
            <a:pPr eaLnBrk="1" hangingPunct="1">
              <a:lnSpc>
                <a:spcPct val="100000"/>
              </a:lnSpc>
            </a:pPr>
            <a:r>
              <a:rPr lang="en-US" sz="2000" dirty="0" smtClean="0"/>
              <a:t>Currently, a 23.5 meter resolution IRS P6 satellite is used, with data acquired in October–December (to enable deciduous forest discrimination); minimum mapping unit is 1 hectare.</a:t>
            </a:r>
          </a:p>
          <a:p>
            <a:pPr eaLnBrk="1" hangingPunct="1">
              <a:lnSpc>
                <a:spcPct val="100000"/>
              </a:lnSpc>
            </a:pPr>
            <a:r>
              <a:rPr lang="en-US" sz="2000" dirty="0" smtClean="0"/>
              <a:t>Unsupervised clustering followed by visual on-screen class assignment is used to produce the initial results.</a:t>
            </a:r>
          </a:p>
          <a:p>
            <a:pPr eaLnBrk="1" hangingPunct="1">
              <a:lnSpc>
                <a:spcPct val="100000"/>
              </a:lnSpc>
            </a:pPr>
            <a:r>
              <a:rPr lang="en-US" sz="2000" dirty="0" smtClean="0"/>
              <a:t>Extensive six-month ground verification follows; necessary corrections (e.g., canopy density) are incorporated.</a:t>
            </a:r>
          </a:p>
          <a:p>
            <a:pPr eaLnBrk="1" hangingPunct="1">
              <a:lnSpc>
                <a:spcPct val="100000"/>
              </a:lnSpc>
            </a:pPr>
            <a:r>
              <a:rPr lang="en-US" sz="2000" dirty="0" smtClean="0"/>
              <a:t>Extensive accuracy assessment using field plots and 6 meter resolution images (nearly 6,000 plots) is finally conducted.</a:t>
            </a:r>
          </a:p>
          <a:p>
            <a:pPr eaLnBrk="1" hangingPunct="1">
              <a:lnSpc>
                <a:spcPct val="100000"/>
              </a:lnSpc>
            </a:pPr>
            <a:r>
              <a:rPr lang="en-US" sz="2000" dirty="0" smtClean="0"/>
              <a:t>The entire assessment cycle takes almost two years.</a:t>
            </a:r>
          </a:p>
          <a:p>
            <a:pPr eaLnBrk="1" hangingPunct="1">
              <a:lnSpc>
                <a:spcPct val="100000"/>
              </a:lnSpc>
            </a:pP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840125"/>
          </a:xfrm>
        </p:spPr>
        <p:txBody>
          <a:bodyPr/>
          <a:lstStyle/>
          <a:p>
            <a:pPr eaLnBrk="1" hangingPunct="1">
              <a:defRPr/>
            </a:pPr>
            <a:r>
              <a:rPr lang="en-US" dirty="0" smtClean="0"/>
              <a:t>India: Forest cover map (1/2)</a:t>
            </a:r>
            <a:endParaRPr lang="en-US" dirty="0"/>
          </a:p>
        </p:txBody>
      </p:sp>
      <p:sp>
        <p:nvSpPr>
          <p:cNvPr id="102404" name="Rectangle 2"/>
          <p:cNvSpPr>
            <a:spLocks noChangeArrowheads="1"/>
          </p:cNvSpPr>
          <p:nvPr/>
        </p:nvSpPr>
        <p:spPr bwMode="auto">
          <a:xfrm>
            <a:off x="5985538" y="5455621"/>
            <a:ext cx="3106737" cy="523220"/>
          </a:xfrm>
          <a:prstGeom prst="rect">
            <a:avLst/>
          </a:prstGeom>
          <a:noFill/>
          <a:ln w="9525">
            <a:noFill/>
            <a:miter lim="800000"/>
            <a:headEnd/>
            <a:tailEnd/>
          </a:ln>
        </p:spPr>
        <p:txBody>
          <a:bodyPr>
            <a:spAutoFit/>
          </a:bodyPr>
          <a:lstStyle/>
          <a:p>
            <a:r>
              <a:rPr lang="en-US" sz="1400" dirty="0"/>
              <a:t>Source: Forest Survey of India </a:t>
            </a:r>
            <a:r>
              <a:rPr lang="en-US" sz="1400" dirty="0" smtClean="0"/>
              <a:t>website </a:t>
            </a:r>
            <a:r>
              <a:rPr lang="en-US" sz="1400" dirty="0"/>
              <a:t>http://www.fsi.org.in</a:t>
            </a:r>
            <a:r>
              <a:rPr lang="en-US" sz="1400" dirty="0" smtClean="0"/>
              <a:t>/.</a:t>
            </a:r>
            <a:endParaRPr lang="en-US" sz="1400" dirty="0"/>
          </a:p>
        </p:txBody>
      </p:sp>
      <p:pic>
        <p:nvPicPr>
          <p:cNvPr id="102405" name="Picture 2"/>
          <p:cNvPicPr>
            <a:picLocks noChangeAspect="1" noChangeArrowheads="1"/>
          </p:cNvPicPr>
          <p:nvPr/>
        </p:nvPicPr>
        <p:blipFill rotWithShape="1">
          <a:blip r:embed="rId3"/>
          <a:srcRect b="13913"/>
          <a:stretch/>
        </p:blipFill>
        <p:spPr bwMode="auto">
          <a:xfrm>
            <a:off x="8001679" y="3632262"/>
            <a:ext cx="511175" cy="1571625"/>
          </a:xfrm>
          <a:prstGeom prst="rect">
            <a:avLst/>
          </a:prstGeom>
          <a:noFill/>
          <a:ln w="9525">
            <a:noFill/>
            <a:miter lim="800000"/>
            <a:headEnd/>
            <a:tailEnd/>
          </a:ln>
        </p:spPr>
      </p:pic>
      <p:sp>
        <p:nvSpPr>
          <p:cNvPr id="102409" name="TextBox 3"/>
          <p:cNvSpPr txBox="1">
            <a:spLocks noChangeArrowheads="1"/>
          </p:cNvSpPr>
          <p:nvPr/>
        </p:nvSpPr>
        <p:spPr bwMode="auto">
          <a:xfrm>
            <a:off x="5789613" y="1916113"/>
            <a:ext cx="3149600" cy="549275"/>
          </a:xfrm>
          <a:prstGeom prst="rect">
            <a:avLst/>
          </a:prstGeom>
          <a:noFill/>
          <a:ln w="9525">
            <a:noFill/>
            <a:miter lim="800000"/>
            <a:headEnd/>
            <a:tailEnd/>
          </a:ln>
        </p:spPr>
        <p:txBody>
          <a:bodyPr>
            <a:spAutoFit/>
          </a:bodyPr>
          <a:lstStyle/>
          <a:p>
            <a:pPr algn="ctr">
              <a:lnSpc>
                <a:spcPts val="1800"/>
              </a:lnSpc>
            </a:pPr>
            <a:r>
              <a:rPr lang="en-US" sz="1600" dirty="0">
                <a:latin typeface="Verdana" pitchFamily="34" charset="0"/>
              </a:rPr>
              <a:t>Forest cover map of </a:t>
            </a:r>
            <a:r>
              <a:rPr lang="en-US" sz="1600" dirty="0" smtClean="0">
                <a:latin typeface="Verdana" pitchFamily="34" charset="0"/>
              </a:rPr>
              <a:t>India, 2013</a:t>
            </a:r>
            <a:endParaRPr lang="en-US" sz="1600" dirty="0">
              <a:latin typeface="Verdana" pitchFamily="34" charset="0"/>
            </a:endParaRPr>
          </a:p>
        </p:txBody>
      </p:sp>
      <p:sp>
        <p:nvSpPr>
          <p:cNvPr id="8" name="TextBox 7"/>
          <p:cNvSpPr txBox="1"/>
          <p:nvPr/>
        </p:nvSpPr>
        <p:spPr>
          <a:xfrm>
            <a:off x="6351341" y="3742079"/>
            <a:ext cx="1796575" cy="1384995"/>
          </a:xfrm>
          <a:prstGeom prst="rect">
            <a:avLst/>
          </a:prstGeom>
          <a:noFill/>
        </p:spPr>
        <p:txBody>
          <a:bodyPr wrap="square" rtlCol="0">
            <a:spAutoFit/>
          </a:bodyPr>
          <a:lstStyle/>
          <a:p>
            <a:r>
              <a:rPr lang="en-US" sz="1200" dirty="0" smtClean="0">
                <a:solidFill>
                  <a:schemeClr val="accent6"/>
                </a:solidFill>
                <a:latin typeface="+mj-lt"/>
                <a:cs typeface="Arial" panose="020B0604020202020204" pitchFamily="34" charset="0"/>
              </a:rPr>
              <a:t>Very dense forest</a:t>
            </a:r>
          </a:p>
          <a:p>
            <a:endParaRPr lang="en-US" sz="1200" dirty="0">
              <a:solidFill>
                <a:schemeClr val="accent6"/>
              </a:solidFill>
              <a:latin typeface="+mj-lt"/>
              <a:cs typeface="Arial" panose="020B0604020202020204" pitchFamily="34" charset="0"/>
            </a:endParaRPr>
          </a:p>
          <a:p>
            <a:r>
              <a:rPr lang="en-US" sz="1200" dirty="0" smtClean="0">
                <a:solidFill>
                  <a:schemeClr val="accent6"/>
                </a:solidFill>
                <a:latin typeface="+mj-lt"/>
                <a:cs typeface="Arial" panose="020B0604020202020204" pitchFamily="34" charset="0"/>
              </a:rPr>
              <a:t>Mod dense forest</a:t>
            </a:r>
          </a:p>
          <a:p>
            <a:endParaRPr lang="en-US" sz="1200" dirty="0">
              <a:solidFill>
                <a:schemeClr val="accent6"/>
              </a:solidFill>
              <a:latin typeface="+mj-lt"/>
              <a:cs typeface="Arial" panose="020B0604020202020204" pitchFamily="34" charset="0"/>
            </a:endParaRPr>
          </a:p>
          <a:p>
            <a:r>
              <a:rPr lang="en-US" sz="1200" dirty="0" smtClean="0">
                <a:solidFill>
                  <a:schemeClr val="accent6"/>
                </a:solidFill>
                <a:latin typeface="+mj-lt"/>
                <a:cs typeface="Arial" panose="020B0604020202020204" pitchFamily="34" charset="0"/>
              </a:rPr>
              <a:t>Open forest</a:t>
            </a:r>
          </a:p>
          <a:p>
            <a:endParaRPr lang="en-US" sz="1200" dirty="0">
              <a:solidFill>
                <a:schemeClr val="accent6"/>
              </a:solidFill>
              <a:latin typeface="+mj-lt"/>
              <a:cs typeface="Arial" panose="020B0604020202020204" pitchFamily="34" charset="0"/>
            </a:endParaRPr>
          </a:p>
          <a:p>
            <a:r>
              <a:rPr lang="en-US" sz="1200" dirty="0" smtClean="0">
                <a:solidFill>
                  <a:schemeClr val="accent6"/>
                </a:solidFill>
                <a:latin typeface="+mj-lt"/>
                <a:cs typeface="Arial" panose="020B0604020202020204" pitchFamily="34" charset="0"/>
              </a:rPr>
              <a:t>Scrub</a:t>
            </a:r>
          </a:p>
        </p:txBody>
      </p:sp>
      <p:sp>
        <p:nvSpPr>
          <p:cNvPr id="9" name="TextBox 8"/>
          <p:cNvSpPr txBox="1"/>
          <p:nvPr/>
        </p:nvSpPr>
        <p:spPr>
          <a:xfrm>
            <a:off x="6409860" y="3417294"/>
            <a:ext cx="811441" cy="297389"/>
          </a:xfrm>
          <a:prstGeom prst="rect">
            <a:avLst/>
          </a:prstGeom>
          <a:noFill/>
        </p:spPr>
        <p:txBody>
          <a:bodyPr wrap="none" rtlCol="0">
            <a:spAutoFit/>
          </a:bodyPr>
          <a:lstStyle/>
          <a:p>
            <a:pPr>
              <a:lnSpc>
                <a:spcPts val="1800"/>
              </a:lnSpc>
            </a:pPr>
            <a:r>
              <a:rPr lang="en-US" sz="1200" b="1" dirty="0" smtClean="0">
                <a:solidFill>
                  <a:schemeClr val="accent6"/>
                </a:solidFill>
                <a:latin typeface="+mj-lt"/>
                <a:cs typeface="Arial" panose="020B0604020202020204" pitchFamily="34" charset="0"/>
              </a:rPr>
              <a:t>Legend</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319" y="918012"/>
            <a:ext cx="4602029" cy="511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91642" y="230189"/>
            <a:ext cx="8442796" cy="840125"/>
          </a:xfrm>
        </p:spPr>
        <p:txBody>
          <a:bodyPr/>
          <a:lstStyle/>
          <a:p>
            <a:pPr eaLnBrk="1" hangingPunct="1">
              <a:defRPr/>
            </a:pPr>
            <a:r>
              <a:rPr lang="en-US" dirty="0" smtClean="0"/>
              <a:t>India: Forest cover map (2/2)</a:t>
            </a:r>
            <a:endParaRPr lang="en-US" dirty="0"/>
          </a:p>
        </p:txBody>
      </p:sp>
      <p:pic>
        <p:nvPicPr>
          <p:cNvPr id="113670" name="Picture 2"/>
          <p:cNvPicPr>
            <a:picLocks noChangeAspect="1" noChangeArrowheads="1"/>
          </p:cNvPicPr>
          <p:nvPr/>
        </p:nvPicPr>
        <p:blipFill>
          <a:blip r:embed="rId3"/>
          <a:srcRect/>
          <a:stretch>
            <a:fillRect/>
          </a:stretch>
        </p:blipFill>
        <p:spPr bwMode="auto">
          <a:xfrm>
            <a:off x="8526150" y="3373692"/>
            <a:ext cx="511175" cy="1691933"/>
          </a:xfrm>
          <a:prstGeom prst="rect">
            <a:avLst/>
          </a:prstGeom>
          <a:noFill/>
          <a:ln w="9525">
            <a:noFill/>
            <a:miter lim="800000"/>
            <a:headEnd/>
            <a:tailEnd/>
          </a:ln>
        </p:spPr>
      </p:pic>
      <p:pic>
        <p:nvPicPr>
          <p:cNvPr id="113672" name="Picture 5" descr="http://www.fsi.org.in/images/interpretation.jpg"/>
          <p:cNvPicPr>
            <a:picLocks noChangeAspect="1" noChangeArrowheads="1"/>
          </p:cNvPicPr>
          <p:nvPr/>
        </p:nvPicPr>
        <p:blipFill>
          <a:blip r:embed="rId4"/>
          <a:srcRect/>
          <a:stretch>
            <a:fillRect/>
          </a:stretch>
        </p:blipFill>
        <p:spPr bwMode="auto">
          <a:xfrm>
            <a:off x="3562350" y="1063625"/>
            <a:ext cx="3540125" cy="4530725"/>
          </a:xfrm>
          <a:prstGeom prst="rect">
            <a:avLst/>
          </a:prstGeom>
          <a:noFill/>
          <a:ln w="9525">
            <a:noFill/>
            <a:miter lim="800000"/>
            <a:headEnd/>
            <a:tailEnd/>
          </a:ln>
        </p:spPr>
      </p:pic>
      <p:pic>
        <p:nvPicPr>
          <p:cNvPr id="113673" name="Picture 7" descr="http://www.fsi.org.in/images/interpretation.jpg"/>
          <p:cNvPicPr>
            <a:picLocks noChangeAspect="1" noChangeArrowheads="1"/>
          </p:cNvPicPr>
          <p:nvPr/>
        </p:nvPicPr>
        <p:blipFill>
          <a:blip r:embed="rId5"/>
          <a:srcRect/>
          <a:stretch>
            <a:fillRect/>
          </a:stretch>
        </p:blipFill>
        <p:spPr bwMode="auto">
          <a:xfrm>
            <a:off x="114300" y="1063625"/>
            <a:ext cx="3448050" cy="4530725"/>
          </a:xfrm>
          <a:prstGeom prst="rect">
            <a:avLst/>
          </a:prstGeom>
          <a:noFill/>
          <a:ln w="9525">
            <a:noFill/>
            <a:miter lim="800000"/>
            <a:headEnd/>
            <a:tailEnd/>
          </a:ln>
        </p:spPr>
      </p:pic>
      <p:sp>
        <p:nvSpPr>
          <p:cNvPr id="113674" name="TextBox 3"/>
          <p:cNvSpPr txBox="1">
            <a:spLocks noChangeArrowheads="1"/>
          </p:cNvSpPr>
          <p:nvPr/>
        </p:nvSpPr>
        <p:spPr bwMode="auto">
          <a:xfrm>
            <a:off x="7294563" y="1868488"/>
            <a:ext cx="1787525" cy="785812"/>
          </a:xfrm>
          <a:prstGeom prst="rect">
            <a:avLst/>
          </a:prstGeom>
          <a:noFill/>
          <a:ln w="9525">
            <a:noFill/>
            <a:miter lim="800000"/>
            <a:headEnd/>
            <a:tailEnd/>
          </a:ln>
        </p:spPr>
        <p:txBody>
          <a:bodyPr>
            <a:spAutoFit/>
          </a:bodyPr>
          <a:lstStyle/>
          <a:p>
            <a:pPr>
              <a:lnSpc>
                <a:spcPts val="1800"/>
              </a:lnSpc>
            </a:pPr>
            <a:r>
              <a:rPr lang="en-US" sz="1600" dirty="0">
                <a:latin typeface="Verdana" pitchFamily="34" charset="0"/>
              </a:rPr>
              <a:t>A detail of the forest cover map of India</a:t>
            </a:r>
          </a:p>
        </p:txBody>
      </p:sp>
      <p:sp>
        <p:nvSpPr>
          <p:cNvPr id="3" name="TextBox 2"/>
          <p:cNvSpPr txBox="1"/>
          <p:nvPr/>
        </p:nvSpPr>
        <p:spPr>
          <a:xfrm>
            <a:off x="7030192" y="3409442"/>
            <a:ext cx="1656545" cy="1754326"/>
          </a:xfrm>
          <a:prstGeom prst="rect">
            <a:avLst/>
          </a:prstGeom>
          <a:noFill/>
        </p:spPr>
        <p:txBody>
          <a:bodyPr wrap="square" rtlCol="0">
            <a:spAutoFit/>
          </a:bodyPr>
          <a:lstStyle/>
          <a:p>
            <a:r>
              <a:rPr lang="en-US" sz="1200" dirty="0" smtClean="0">
                <a:solidFill>
                  <a:schemeClr val="accent6"/>
                </a:solidFill>
                <a:latin typeface="+mj-lt"/>
                <a:cs typeface="Arial" panose="020B0604020202020204" pitchFamily="34" charset="0"/>
              </a:rPr>
              <a:t>Very dense forest</a:t>
            </a:r>
          </a:p>
          <a:p>
            <a:endParaRPr lang="en-US" sz="1200" dirty="0">
              <a:solidFill>
                <a:schemeClr val="accent6"/>
              </a:solidFill>
              <a:latin typeface="+mj-lt"/>
              <a:cs typeface="Arial" panose="020B0604020202020204" pitchFamily="34" charset="0"/>
            </a:endParaRPr>
          </a:p>
          <a:p>
            <a:r>
              <a:rPr lang="en-US" sz="1200" dirty="0" smtClean="0">
                <a:solidFill>
                  <a:schemeClr val="accent6"/>
                </a:solidFill>
                <a:latin typeface="+mj-lt"/>
                <a:cs typeface="Arial" panose="020B0604020202020204" pitchFamily="34" charset="0"/>
              </a:rPr>
              <a:t>Mod dense forest</a:t>
            </a:r>
          </a:p>
          <a:p>
            <a:endParaRPr lang="en-US" sz="1200" dirty="0">
              <a:solidFill>
                <a:schemeClr val="accent6"/>
              </a:solidFill>
              <a:latin typeface="+mj-lt"/>
              <a:cs typeface="Arial" panose="020B0604020202020204" pitchFamily="34" charset="0"/>
            </a:endParaRPr>
          </a:p>
          <a:p>
            <a:r>
              <a:rPr lang="en-US" sz="1200" dirty="0" smtClean="0">
                <a:solidFill>
                  <a:schemeClr val="accent6"/>
                </a:solidFill>
                <a:latin typeface="+mj-lt"/>
                <a:cs typeface="Arial" panose="020B0604020202020204" pitchFamily="34" charset="0"/>
              </a:rPr>
              <a:t>Open forest</a:t>
            </a:r>
          </a:p>
          <a:p>
            <a:endParaRPr lang="en-US" sz="1200" dirty="0">
              <a:solidFill>
                <a:schemeClr val="accent6"/>
              </a:solidFill>
              <a:latin typeface="+mj-lt"/>
              <a:cs typeface="Arial" panose="020B0604020202020204" pitchFamily="34" charset="0"/>
            </a:endParaRPr>
          </a:p>
          <a:p>
            <a:r>
              <a:rPr lang="en-US" sz="1200" dirty="0" smtClean="0">
                <a:solidFill>
                  <a:schemeClr val="accent6"/>
                </a:solidFill>
                <a:latin typeface="+mj-lt"/>
                <a:cs typeface="Arial" panose="020B0604020202020204" pitchFamily="34" charset="0"/>
              </a:rPr>
              <a:t>Scrub</a:t>
            </a:r>
          </a:p>
          <a:p>
            <a:endParaRPr lang="en-US" sz="1200" dirty="0">
              <a:solidFill>
                <a:schemeClr val="accent6"/>
              </a:solidFill>
              <a:latin typeface="+mj-lt"/>
              <a:cs typeface="Arial" panose="020B0604020202020204" pitchFamily="34" charset="0"/>
            </a:endParaRPr>
          </a:p>
          <a:p>
            <a:r>
              <a:rPr lang="en-US" sz="1200" dirty="0" smtClean="0">
                <a:solidFill>
                  <a:schemeClr val="accent6"/>
                </a:solidFill>
                <a:latin typeface="+mj-lt"/>
                <a:cs typeface="Arial" panose="020B0604020202020204" pitchFamily="34" charset="0"/>
              </a:rPr>
              <a:t>Non-forest</a:t>
            </a:r>
          </a:p>
        </p:txBody>
      </p:sp>
      <p:sp>
        <p:nvSpPr>
          <p:cNvPr id="4" name="TextBox 3"/>
          <p:cNvSpPr txBox="1"/>
          <p:nvPr/>
        </p:nvSpPr>
        <p:spPr>
          <a:xfrm>
            <a:off x="7277227" y="3036874"/>
            <a:ext cx="1058476" cy="297389"/>
          </a:xfrm>
          <a:prstGeom prst="rect">
            <a:avLst/>
          </a:prstGeom>
          <a:noFill/>
        </p:spPr>
        <p:txBody>
          <a:bodyPr wrap="square" rtlCol="0">
            <a:spAutoFit/>
          </a:bodyPr>
          <a:lstStyle/>
          <a:p>
            <a:pPr>
              <a:lnSpc>
                <a:spcPts val="1800"/>
              </a:lnSpc>
            </a:pPr>
            <a:r>
              <a:rPr lang="en-US" sz="1200" b="1" dirty="0" smtClean="0">
                <a:solidFill>
                  <a:schemeClr val="accent6"/>
                </a:solidFill>
                <a:latin typeface="+mj-lt"/>
                <a:cs typeface="Arial" panose="020B0604020202020204" pitchFamily="34" charset="0"/>
              </a:rPr>
              <a:t>Legend</a:t>
            </a:r>
          </a:p>
        </p:txBody>
      </p:sp>
      <p:sp>
        <p:nvSpPr>
          <p:cNvPr id="10" name="Rectangle 2"/>
          <p:cNvSpPr>
            <a:spLocks noChangeArrowheads="1"/>
          </p:cNvSpPr>
          <p:nvPr/>
        </p:nvSpPr>
        <p:spPr bwMode="auto">
          <a:xfrm>
            <a:off x="5940293" y="5576250"/>
            <a:ext cx="3106737" cy="523220"/>
          </a:xfrm>
          <a:prstGeom prst="rect">
            <a:avLst/>
          </a:prstGeom>
          <a:noFill/>
          <a:ln w="9525">
            <a:noFill/>
            <a:miter lim="800000"/>
            <a:headEnd/>
            <a:tailEnd/>
          </a:ln>
        </p:spPr>
        <p:txBody>
          <a:bodyPr>
            <a:spAutoFit/>
          </a:bodyPr>
          <a:lstStyle/>
          <a:p>
            <a:r>
              <a:rPr lang="en-US" sz="1400" dirty="0"/>
              <a:t>Source: Forest Survey of India website, http://www.fsi.org.in/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pPr eaLnBrk="1" hangingPunct="1">
              <a:defRPr/>
            </a:pPr>
            <a:r>
              <a:rPr lang="en-US" dirty="0" smtClean="0"/>
              <a:t>3. Democratic Republic of the Congo: </a:t>
            </a:r>
            <a:r>
              <a:rPr lang="en-US" sz="3200" dirty="0"/>
              <a:t>JRC-FAO </a:t>
            </a:r>
            <a:r>
              <a:rPr lang="en-US" sz="3200" dirty="0" smtClean="0"/>
              <a:t>systematic </a:t>
            </a:r>
            <a:r>
              <a:rPr lang="en-US" sz="3200" dirty="0"/>
              <a:t>sampling</a:t>
            </a:r>
            <a:endParaRPr lang="en-US" dirty="0"/>
          </a:p>
        </p:txBody>
      </p:sp>
      <p:sp>
        <p:nvSpPr>
          <p:cNvPr id="104452" name="Tijdelijke aanduiding voor tekst 2"/>
          <p:cNvSpPr>
            <a:spLocks noGrp="1"/>
          </p:cNvSpPr>
          <p:nvPr>
            <p:ph type="body" sz="quarter" idx="10"/>
          </p:nvPr>
        </p:nvSpPr>
        <p:spPr>
          <a:xfrm>
            <a:off x="296863" y="1730375"/>
            <a:ext cx="8521700" cy="4318000"/>
          </a:xfrm>
        </p:spPr>
        <p:txBody>
          <a:bodyPr/>
          <a:lstStyle/>
          <a:p>
            <a:r>
              <a:rPr lang="en-US" sz="2000" dirty="0" smtClean="0"/>
              <a:t>A systematic sampling approach with 267 (20 × 20 km</a:t>
            </a:r>
            <a:r>
              <a:rPr lang="en-US" sz="2000" baseline="30000" dirty="0" smtClean="0"/>
              <a:t>2</a:t>
            </a:r>
            <a:r>
              <a:rPr lang="en-US" sz="2000" dirty="0" smtClean="0"/>
              <a:t>) sampling sites distributed at every 0.5° was used.</a:t>
            </a:r>
          </a:p>
          <a:p>
            <a:r>
              <a:rPr lang="en-US" sz="2000" dirty="0" smtClean="0"/>
              <a:t>30 meter resolution Landsat data for 1990, 2000, and 2005 was obtained for all sampling sites.</a:t>
            </a:r>
          </a:p>
          <a:p>
            <a:r>
              <a:rPr lang="en-US" sz="2000" dirty="0" smtClean="0"/>
              <a:t>The satellite imagery was analyzed with an object-based (</a:t>
            </a:r>
            <a:r>
              <a:rPr lang="en-US" sz="2000" dirty="0" err="1" smtClean="0"/>
              <a:t>multidate</a:t>
            </a:r>
            <a:r>
              <a:rPr lang="en-US" sz="2000" dirty="0" smtClean="0"/>
              <a:t> segmentation) approach using land-cover signature database and subsequent visual validation.</a:t>
            </a:r>
          </a:p>
          <a:p>
            <a:r>
              <a:rPr lang="en-US" sz="2000" dirty="0" smtClean="0"/>
              <a:t>The results are represented by a change matrix for every sample site and allow derivation of nationwide deforestation rate at high statistical accuracy (e.g., 2000–2005 annual deforestation rate 0.32% ± 0.05%).</a:t>
            </a:r>
          </a:p>
          <a:p>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Defining degraded forest</a:t>
            </a:r>
            <a:endParaRPr lang="en-GB" dirty="0"/>
          </a:p>
        </p:txBody>
      </p:sp>
      <p:pic>
        <p:nvPicPr>
          <p:cNvPr id="4" name="Picture 3"/>
          <p:cNvPicPr>
            <a:picLocks noChangeAspect="1"/>
          </p:cNvPicPr>
          <p:nvPr/>
        </p:nvPicPr>
        <p:blipFill rotWithShape="1">
          <a:blip r:embed="rId3"/>
          <a:srcRect l="18366" t="17543" r="9604" b="4427"/>
          <a:stretch/>
        </p:blipFill>
        <p:spPr bwMode="auto">
          <a:xfrm>
            <a:off x="747712" y="1200149"/>
            <a:ext cx="5131613" cy="471868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5879325" y="2319634"/>
            <a:ext cx="3219450" cy="2308324"/>
          </a:xfrm>
          <a:prstGeom prst="rect">
            <a:avLst/>
          </a:prstGeom>
        </p:spPr>
        <p:txBody>
          <a:bodyPr wrap="square">
            <a:spAutoFit/>
          </a:bodyPr>
          <a:lstStyle/>
          <a:p>
            <a:pPr lvl="0"/>
            <a:r>
              <a:rPr lang="en-US" dirty="0">
                <a:solidFill>
                  <a:srgbClr val="000000"/>
                </a:solidFill>
                <a:latin typeface="Verdana"/>
              </a:rPr>
              <a:t>Example of results of interpretation for a sample in Congo Basin</a:t>
            </a:r>
            <a:endParaRPr lang="en-GB" dirty="0">
              <a:solidFill>
                <a:srgbClr val="000000"/>
              </a:solidFill>
              <a:latin typeface="Verdana"/>
            </a:endParaRPr>
          </a:p>
          <a:p>
            <a:endParaRPr lang="en-US" dirty="0" smtClean="0">
              <a:solidFill>
                <a:schemeClr val="accent6"/>
              </a:solidFill>
              <a:latin typeface="+mj-lt"/>
            </a:endParaRPr>
          </a:p>
          <a:p>
            <a:endParaRPr lang="en-US" dirty="0">
              <a:solidFill>
                <a:schemeClr val="accent6"/>
              </a:solidFill>
              <a:latin typeface="+mj-lt"/>
            </a:endParaRPr>
          </a:p>
          <a:p>
            <a:r>
              <a:rPr lang="en-US" dirty="0" smtClean="0">
                <a:solidFill>
                  <a:schemeClr val="accent6"/>
                </a:solidFill>
                <a:latin typeface="+mj-lt"/>
              </a:rPr>
              <a:t>Source: </a:t>
            </a:r>
            <a:r>
              <a:rPr lang="en-US" i="1" dirty="0" smtClean="0">
                <a:solidFill>
                  <a:schemeClr val="accent6"/>
                </a:solidFill>
                <a:latin typeface="+mj-lt"/>
              </a:rPr>
              <a:t>Sourcebook</a:t>
            </a:r>
            <a:r>
              <a:rPr lang="en-US" dirty="0" smtClean="0">
                <a:solidFill>
                  <a:schemeClr val="accent6"/>
                </a:solidFill>
                <a:latin typeface="+mj-lt"/>
              </a:rPr>
              <a:t> (GOFC-GOLD 2014), </a:t>
            </a:r>
            <a:br>
              <a:rPr lang="en-US" dirty="0" smtClean="0">
                <a:solidFill>
                  <a:schemeClr val="accent6"/>
                </a:solidFill>
                <a:latin typeface="+mj-lt"/>
              </a:rPr>
            </a:br>
            <a:r>
              <a:rPr lang="en-US" dirty="0" smtClean="0">
                <a:solidFill>
                  <a:schemeClr val="accent6"/>
                </a:solidFill>
                <a:latin typeface="+mj-lt"/>
              </a:rPr>
              <a:t>box </a:t>
            </a:r>
            <a:r>
              <a:rPr lang="en-US" dirty="0">
                <a:solidFill>
                  <a:schemeClr val="accent6"/>
                </a:solidFill>
                <a:latin typeface="+mj-lt"/>
              </a:rPr>
              <a:t>3.2.2. </a:t>
            </a:r>
            <a:endParaRPr lang="en-GB" dirty="0">
              <a:solidFill>
                <a:schemeClr val="accent6"/>
              </a:solidFill>
              <a:latin typeface="+mj-lt"/>
            </a:endParaRPr>
          </a:p>
        </p:txBody>
      </p:sp>
    </p:spTree>
    <p:extLst>
      <p:ext uri="{BB962C8B-B14F-4D97-AF65-F5344CB8AC3E}">
        <p14:creationId xmlns:p14="http://schemas.microsoft.com/office/powerpoint/2010/main" val="1251955418"/>
      </p:ext>
    </p:extLst>
  </p:cSld>
  <p:clrMapOvr>
    <a:masterClrMapping/>
  </p:clrMapOvr>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18895</TotalTime>
  <Words>3487</Words>
  <Application>Microsoft Office PowerPoint</Application>
  <PresentationFormat>On-screen Show (4:3)</PresentationFormat>
  <Paragraphs>195</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Wageningen UR</vt:lpstr>
      <vt:lpstr>Module 2.1 Monitoring activity data for forests using remote sensing</vt:lpstr>
      <vt:lpstr>Country examples</vt:lpstr>
      <vt:lpstr>1. Brazil: PRODES monitoring program</vt:lpstr>
      <vt:lpstr>Brazil: PRODES yearly deforestation mapping</vt:lpstr>
      <vt:lpstr>2. India: Forest Survey of India (FSI)</vt:lpstr>
      <vt:lpstr>India: Forest cover map (1/2)</vt:lpstr>
      <vt:lpstr>India: Forest cover map (2/2)</vt:lpstr>
      <vt:lpstr>3. Democratic Republic of the Congo: JRC-FAO systematic sampling</vt:lpstr>
      <vt:lpstr>Defining degraded forest</vt:lpstr>
      <vt:lpstr>Democratic Republic of the Congo: Deforestation results</vt:lpstr>
      <vt:lpstr>Recommended modules as follow-up</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Romijn, Erika</cp:lastModifiedBy>
  <cp:revision>967</cp:revision>
  <dcterms:created xsi:type="dcterms:W3CDTF">2011-09-29T08:30:03Z</dcterms:created>
  <dcterms:modified xsi:type="dcterms:W3CDTF">2015-05-20T13:09:03Z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